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5" r:id="rId9"/>
    <p:sldId id="265" r:id="rId10"/>
    <p:sldId id="274" r:id="rId11"/>
    <p:sldId id="276" r:id="rId12"/>
    <p:sldId id="263" r:id="rId13"/>
    <p:sldId id="264" r:id="rId14"/>
    <p:sldId id="267" r:id="rId15"/>
    <p:sldId id="279" r:id="rId16"/>
    <p:sldId id="280" r:id="rId17"/>
    <p:sldId id="273" r:id="rId18"/>
    <p:sldId id="281" r:id="rId19"/>
    <p:sldId id="278" r:id="rId20"/>
    <p:sldId id="268" r:id="rId21"/>
    <p:sldId id="269" r:id="rId22"/>
    <p:sldId id="271" r:id="rId23"/>
    <p:sldId id="272"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08" autoAdjust="0"/>
    <p:restoredTop sz="94660"/>
  </p:normalViewPr>
  <p:slideViewPr>
    <p:cSldViewPr snapToGrid="0">
      <p:cViewPr varScale="1">
        <p:scale>
          <a:sx n="73" d="100"/>
          <a:sy n="73" d="100"/>
        </p:scale>
        <p:origin x="4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6971E7-4016-44A7-918F-0BF69AEFF66B}"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C37312-906E-48A2-A5E1-91D6B52C7A46}" type="slidenum">
              <a:rPr lang="en-US" smtClean="0"/>
              <a:t>‹#›</a:t>
            </a:fld>
            <a:endParaRPr lang="en-US"/>
          </a:p>
        </p:txBody>
      </p:sp>
    </p:spTree>
    <p:extLst>
      <p:ext uri="{BB962C8B-B14F-4D97-AF65-F5344CB8AC3E}">
        <p14:creationId xmlns:p14="http://schemas.microsoft.com/office/powerpoint/2010/main" val="264493045"/>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6971E7-4016-44A7-918F-0BF69AEFF66B}"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C37312-906E-48A2-A5E1-91D6B52C7A46}" type="slidenum">
              <a:rPr lang="en-US" smtClean="0"/>
              <a:t>‹#›</a:t>
            </a:fld>
            <a:endParaRPr lang="en-US"/>
          </a:p>
        </p:txBody>
      </p:sp>
    </p:spTree>
    <p:extLst>
      <p:ext uri="{BB962C8B-B14F-4D97-AF65-F5344CB8AC3E}">
        <p14:creationId xmlns:p14="http://schemas.microsoft.com/office/powerpoint/2010/main" val="2386001519"/>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6971E7-4016-44A7-918F-0BF69AEFF66B}"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C37312-906E-48A2-A5E1-91D6B52C7A46}" type="slidenum">
              <a:rPr lang="en-US" smtClean="0"/>
              <a:t>‹#›</a:t>
            </a:fld>
            <a:endParaRPr lang="en-US"/>
          </a:p>
        </p:txBody>
      </p:sp>
    </p:spTree>
    <p:extLst>
      <p:ext uri="{BB962C8B-B14F-4D97-AF65-F5344CB8AC3E}">
        <p14:creationId xmlns:p14="http://schemas.microsoft.com/office/powerpoint/2010/main" val="2025966414"/>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6971E7-4016-44A7-918F-0BF69AEFF66B}"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C37312-906E-48A2-A5E1-91D6B52C7A46}" type="slidenum">
              <a:rPr lang="en-US" smtClean="0"/>
              <a:t>‹#›</a:t>
            </a:fld>
            <a:endParaRPr lang="en-US"/>
          </a:p>
        </p:txBody>
      </p:sp>
    </p:spTree>
    <p:extLst>
      <p:ext uri="{BB962C8B-B14F-4D97-AF65-F5344CB8AC3E}">
        <p14:creationId xmlns:p14="http://schemas.microsoft.com/office/powerpoint/2010/main" val="83127359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6971E7-4016-44A7-918F-0BF69AEFF66B}"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C37312-906E-48A2-A5E1-91D6B52C7A46}" type="slidenum">
              <a:rPr lang="en-US" smtClean="0"/>
              <a:t>‹#›</a:t>
            </a:fld>
            <a:endParaRPr lang="en-US"/>
          </a:p>
        </p:txBody>
      </p:sp>
    </p:spTree>
    <p:extLst>
      <p:ext uri="{BB962C8B-B14F-4D97-AF65-F5344CB8AC3E}">
        <p14:creationId xmlns:p14="http://schemas.microsoft.com/office/powerpoint/2010/main" val="1387264232"/>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6971E7-4016-44A7-918F-0BF69AEFF66B}" type="datetimeFigureOut">
              <a:rPr lang="en-US" smtClean="0"/>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C37312-906E-48A2-A5E1-91D6B52C7A46}" type="slidenum">
              <a:rPr lang="en-US" smtClean="0"/>
              <a:t>‹#›</a:t>
            </a:fld>
            <a:endParaRPr lang="en-US"/>
          </a:p>
        </p:txBody>
      </p:sp>
    </p:spTree>
    <p:extLst>
      <p:ext uri="{BB962C8B-B14F-4D97-AF65-F5344CB8AC3E}">
        <p14:creationId xmlns:p14="http://schemas.microsoft.com/office/powerpoint/2010/main" val="2520645956"/>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6971E7-4016-44A7-918F-0BF69AEFF66B}" type="datetimeFigureOut">
              <a:rPr lang="en-US" smtClean="0"/>
              <a:t>8/25/2021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C37312-906E-48A2-A5E1-91D6B52C7A46}" type="slidenum">
              <a:rPr lang="en-US" smtClean="0"/>
              <a:t>‹#›</a:t>
            </a:fld>
            <a:endParaRPr lang="en-US"/>
          </a:p>
        </p:txBody>
      </p:sp>
    </p:spTree>
    <p:extLst>
      <p:ext uri="{BB962C8B-B14F-4D97-AF65-F5344CB8AC3E}">
        <p14:creationId xmlns:p14="http://schemas.microsoft.com/office/powerpoint/2010/main" val="2546358864"/>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6971E7-4016-44A7-918F-0BF69AEFF66B}" type="datetimeFigureOut">
              <a:rPr lang="en-US" smtClean="0"/>
              <a:t>8/25/2021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C37312-906E-48A2-A5E1-91D6B52C7A46}" type="slidenum">
              <a:rPr lang="en-US" smtClean="0"/>
              <a:t>‹#›</a:t>
            </a:fld>
            <a:endParaRPr lang="en-US"/>
          </a:p>
        </p:txBody>
      </p:sp>
    </p:spTree>
    <p:extLst>
      <p:ext uri="{BB962C8B-B14F-4D97-AF65-F5344CB8AC3E}">
        <p14:creationId xmlns:p14="http://schemas.microsoft.com/office/powerpoint/2010/main" val="3235391704"/>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6971E7-4016-44A7-918F-0BF69AEFF66B}" type="datetimeFigureOut">
              <a:rPr lang="en-US" smtClean="0"/>
              <a:t>8/25/2021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37312-906E-48A2-A5E1-91D6B52C7A46}" type="slidenum">
              <a:rPr lang="en-US" smtClean="0"/>
              <a:t>‹#›</a:t>
            </a:fld>
            <a:endParaRPr lang="en-US"/>
          </a:p>
        </p:txBody>
      </p:sp>
    </p:spTree>
    <p:extLst>
      <p:ext uri="{BB962C8B-B14F-4D97-AF65-F5344CB8AC3E}">
        <p14:creationId xmlns:p14="http://schemas.microsoft.com/office/powerpoint/2010/main" val="2252208896"/>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6971E7-4016-44A7-918F-0BF69AEFF66B}" type="datetimeFigureOut">
              <a:rPr lang="en-US" smtClean="0"/>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C37312-906E-48A2-A5E1-91D6B52C7A46}" type="slidenum">
              <a:rPr lang="en-US" smtClean="0"/>
              <a:t>‹#›</a:t>
            </a:fld>
            <a:endParaRPr lang="en-US"/>
          </a:p>
        </p:txBody>
      </p:sp>
    </p:spTree>
    <p:extLst>
      <p:ext uri="{BB962C8B-B14F-4D97-AF65-F5344CB8AC3E}">
        <p14:creationId xmlns:p14="http://schemas.microsoft.com/office/powerpoint/2010/main" val="997989722"/>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6971E7-4016-44A7-918F-0BF69AEFF66B}" type="datetimeFigureOut">
              <a:rPr lang="en-US" smtClean="0"/>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C37312-906E-48A2-A5E1-91D6B52C7A46}" type="slidenum">
              <a:rPr lang="en-US" smtClean="0"/>
              <a:t>‹#›</a:t>
            </a:fld>
            <a:endParaRPr lang="en-US"/>
          </a:p>
        </p:txBody>
      </p:sp>
    </p:spTree>
    <p:extLst>
      <p:ext uri="{BB962C8B-B14F-4D97-AF65-F5344CB8AC3E}">
        <p14:creationId xmlns:p14="http://schemas.microsoft.com/office/powerpoint/2010/main" val="2313913527"/>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6971E7-4016-44A7-918F-0BF69AEFF66B}" type="datetimeFigureOut">
              <a:rPr lang="en-US" smtClean="0"/>
              <a:t>8/25/2021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37312-906E-48A2-A5E1-91D6B52C7A46}" type="slidenum">
              <a:rPr lang="en-US" smtClean="0"/>
              <a:t>‹#›</a:t>
            </a:fld>
            <a:endParaRPr lang="en-US"/>
          </a:p>
        </p:txBody>
      </p:sp>
    </p:spTree>
    <p:extLst>
      <p:ext uri="{BB962C8B-B14F-4D97-AF65-F5344CB8AC3E}">
        <p14:creationId xmlns:p14="http://schemas.microsoft.com/office/powerpoint/2010/main" val="2896557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2.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2.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2.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2.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2.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2.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2.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5" Type="http://schemas.openxmlformats.org/officeDocument/2006/relationships/image" Target="../media/image2.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36400" y="6502400"/>
            <a:ext cx="203200" cy="203200"/>
          </a:xfrm>
          <a:prstGeom prst="rect">
            <a:avLst/>
          </a:prstGeom>
        </p:spPr>
      </p:pic>
    </p:spTree>
    <p:extLst>
      <p:ext uri="{BB962C8B-B14F-4D97-AF65-F5344CB8AC3E}">
        <p14:creationId xmlns:p14="http://schemas.microsoft.com/office/powerpoint/2010/main" val="210119588"/>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
        <p:nvSpPr>
          <p:cNvPr id="8" name="TextBox 7"/>
          <p:cNvSpPr txBox="1"/>
          <p:nvPr/>
        </p:nvSpPr>
        <p:spPr>
          <a:xfrm>
            <a:off x="871888" y="630455"/>
            <a:ext cx="10448223" cy="3908762"/>
          </a:xfrm>
          <a:prstGeom prst="rect">
            <a:avLst/>
          </a:prstGeom>
          <a:noFill/>
          <a:ln>
            <a:solidFill>
              <a:schemeClr val="bg1"/>
            </a:solidFill>
          </a:ln>
        </p:spPr>
        <p:txBody>
          <a:bodyPr wrap="square" rtlCol="0">
            <a:spAutoFit/>
          </a:bodyPr>
          <a:lstStyle/>
          <a:p>
            <a:r>
              <a:rPr lang="en-US" sz="2800" dirty="0">
                <a:solidFill>
                  <a:schemeClr val="bg1"/>
                </a:solidFill>
              </a:rPr>
              <a:t>Assignments are expected to be completed and turned in on time. </a:t>
            </a:r>
          </a:p>
          <a:p>
            <a:r>
              <a:rPr lang="en-US" sz="2800" dirty="0">
                <a:solidFill>
                  <a:schemeClr val="bg1"/>
                </a:solidFill>
              </a:rPr>
              <a:t>If assignments are late, but turned in later that day or the next day, students will receive 90% credit on the score they earned. On the second day, they will receive 80% credit, on day three it will be entered as 70%, on day four 60%, on day five 50%, and on day six a zero will be entered into the grade book.</a:t>
            </a:r>
          </a:p>
          <a:p>
            <a:r>
              <a:rPr lang="en-US" sz="2800" dirty="0">
                <a:solidFill>
                  <a:schemeClr val="bg1"/>
                </a:solidFill>
              </a:rPr>
              <a:t>Infinite Campus will be notated with “*M” for missing assignments.</a:t>
            </a:r>
          </a:p>
          <a:p>
            <a:r>
              <a:rPr lang="en-US" sz="2800" b="1" dirty="0">
                <a:solidFill>
                  <a:schemeClr val="bg1"/>
                </a:solidFill>
              </a:rPr>
              <a:t>I only update IC once a week.</a:t>
            </a:r>
          </a:p>
          <a:p>
            <a:endParaRPr lang="en-US" sz="2400" dirty="0" smtClean="0">
              <a:solidFill>
                <a:schemeClr val="bg1"/>
              </a:solidFill>
            </a:endParaRPr>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36400" y="6502400"/>
            <a:ext cx="203200" cy="203200"/>
          </a:xfrm>
          <a:prstGeom prst="rect">
            <a:avLst/>
          </a:prstGeom>
        </p:spPr>
      </p:pic>
    </p:spTree>
    <p:extLst>
      <p:ext uri="{BB962C8B-B14F-4D97-AF65-F5344CB8AC3E}">
        <p14:creationId xmlns:p14="http://schemas.microsoft.com/office/powerpoint/2010/main" val="3615228623"/>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 y="0"/>
            <a:ext cx="12192000" cy="6858000"/>
          </a:xfrm>
        </p:spPr>
      </p:pic>
      <p:sp>
        <p:nvSpPr>
          <p:cNvPr id="9" name="Title 4"/>
          <p:cNvSpPr txBox="1">
            <a:spLocks/>
          </p:cNvSpPr>
          <p:nvPr/>
        </p:nvSpPr>
        <p:spPr>
          <a:xfrm>
            <a:off x="368042" y="5216893"/>
            <a:ext cx="8534400" cy="1175229"/>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smtClean="0">
                <a:solidFill>
                  <a:sysClr val="window" lastClr="FFFFFF"/>
                </a:solidFill>
                <a:latin typeface="Century Gothic" panose="020B0502020202020204"/>
              </a:rPr>
              <a:t>Test Corrections</a:t>
            </a:r>
            <a:r>
              <a:rPr kumimoji="0" lang="en-US" sz="4400" b="1" i="0" u="none" strike="noStrike" kern="1200" cap="all" spc="0" normalizeH="0" baseline="0" noProof="0" dirty="0" smtClean="0">
                <a:ln w="3175" cmpd="sng">
                  <a:noFill/>
                </a:ln>
                <a:solidFill>
                  <a:sysClr val="window" lastClr="FFFFFF"/>
                </a:solidFill>
                <a:effectLst/>
                <a:uLnTx/>
                <a:uFillTx/>
                <a:latin typeface="Century Gothic" panose="020B0502020202020204"/>
                <a:ea typeface="+mj-ea"/>
                <a:cs typeface="+mj-cs"/>
              </a:rPr>
              <a:t> </a:t>
            </a:r>
            <a:endParaRPr kumimoji="0" lang="en-US" sz="4400" b="1" i="0" u="none" strike="noStrike" kern="1200" cap="all" spc="0" normalizeH="0" baseline="0" noProof="0" dirty="0">
              <a:ln w="3175" cmpd="sng">
                <a:noFill/>
              </a:ln>
              <a:solidFill>
                <a:sysClr val="window" lastClr="FFFFFF"/>
              </a:solidFill>
              <a:effectLst/>
              <a:uLnTx/>
              <a:uFillTx/>
              <a:latin typeface="Century Gothic" panose="020B0502020202020204"/>
              <a:ea typeface="+mj-ea"/>
              <a:cs typeface="+mj-cs"/>
            </a:endParaRPr>
          </a:p>
        </p:txBody>
      </p:sp>
      <p:sp>
        <p:nvSpPr>
          <p:cNvPr id="10" name="TextBox 9"/>
          <p:cNvSpPr txBox="1"/>
          <p:nvPr/>
        </p:nvSpPr>
        <p:spPr>
          <a:xfrm>
            <a:off x="368042" y="214313"/>
            <a:ext cx="10561897" cy="4832092"/>
          </a:xfrm>
          <a:prstGeom prst="rect">
            <a:avLst/>
          </a:prstGeom>
          <a:noFill/>
          <a:ln>
            <a:solidFill>
              <a:schemeClr val="bg1"/>
            </a:solidFill>
          </a:ln>
        </p:spPr>
        <p:txBody>
          <a:bodyPr wrap="square" rtlCol="0">
            <a:spAutoFit/>
          </a:bodyPr>
          <a:lstStyle/>
          <a:p>
            <a:r>
              <a:rPr lang="en-US" sz="2800" dirty="0" smtClean="0">
                <a:solidFill>
                  <a:schemeClr val="bg1"/>
                </a:solidFill>
              </a:rPr>
              <a:t>Students </a:t>
            </a:r>
            <a:r>
              <a:rPr lang="en-US" sz="2800" dirty="0">
                <a:solidFill>
                  <a:schemeClr val="bg1"/>
                </a:solidFill>
              </a:rPr>
              <a:t>will be allowed to do test corrections on Cumulative Assessments.</a:t>
            </a:r>
          </a:p>
          <a:p>
            <a:r>
              <a:rPr lang="en-US" sz="2800" dirty="0">
                <a:solidFill>
                  <a:schemeClr val="bg1"/>
                </a:solidFill>
              </a:rPr>
              <a:t>Students must have the five previous assignments turned in on time, to qualify for this opportunity.</a:t>
            </a:r>
          </a:p>
          <a:p>
            <a:pPr lvl="1"/>
            <a:r>
              <a:rPr lang="en-US" sz="2800" dirty="0">
                <a:solidFill>
                  <a:schemeClr val="bg1"/>
                </a:solidFill>
              </a:rPr>
              <a:t>Students can earn back 2 points/problem they missed.</a:t>
            </a:r>
          </a:p>
          <a:p>
            <a:pPr lvl="1"/>
            <a:r>
              <a:rPr lang="en-US" sz="2800" dirty="0">
                <a:solidFill>
                  <a:schemeClr val="bg1"/>
                </a:solidFill>
              </a:rPr>
              <a:t>Students must show work and explain where they made their mistake.</a:t>
            </a:r>
          </a:p>
          <a:p>
            <a:pPr lvl="1"/>
            <a:r>
              <a:rPr lang="en-US" sz="2800" dirty="0">
                <a:solidFill>
                  <a:schemeClr val="bg1"/>
                </a:solidFill>
              </a:rPr>
              <a:t>Students will have 2 school days to complete the corrections.</a:t>
            </a:r>
          </a:p>
          <a:p>
            <a:pPr lvl="1"/>
            <a:r>
              <a:rPr lang="en-US" sz="2800" dirty="0">
                <a:solidFill>
                  <a:schemeClr val="bg1"/>
                </a:solidFill>
              </a:rPr>
              <a:t>Students can make an appointment to work with me on test corrections.</a:t>
            </a:r>
          </a:p>
          <a:p>
            <a:pPr marL="393192" lvl="1" indent="0">
              <a:buNone/>
            </a:pPr>
            <a:r>
              <a:rPr lang="en-US" sz="2800" b="1" dirty="0">
                <a:solidFill>
                  <a:schemeClr val="bg1"/>
                </a:solidFill>
              </a:rPr>
              <a:t>This is truly a re-teaching </a:t>
            </a:r>
            <a:r>
              <a:rPr lang="en-US" sz="2800" b="1" dirty="0" smtClean="0">
                <a:solidFill>
                  <a:schemeClr val="bg1"/>
                </a:solidFill>
              </a:rPr>
              <a:t>opportunity</a:t>
            </a:r>
            <a:endParaRPr lang="en-US" sz="2800" b="1" dirty="0">
              <a:solidFill>
                <a:schemeClr val="bg1"/>
              </a:solidFill>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36400" y="6502400"/>
            <a:ext cx="203200" cy="203200"/>
          </a:xfrm>
          <a:prstGeom prst="rect">
            <a:avLst/>
          </a:prstGeom>
        </p:spPr>
      </p:pic>
    </p:spTree>
    <p:extLst>
      <p:ext uri="{BB962C8B-B14F-4D97-AF65-F5344CB8AC3E}">
        <p14:creationId xmlns:p14="http://schemas.microsoft.com/office/powerpoint/2010/main" val="1760922473"/>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 y="-1"/>
            <a:ext cx="12291237" cy="6913821"/>
          </a:xfrm>
        </p:spPr>
      </p:pic>
      <p:sp>
        <p:nvSpPr>
          <p:cNvPr id="5" name="TextBox 4"/>
          <p:cNvSpPr txBox="1"/>
          <p:nvPr/>
        </p:nvSpPr>
        <p:spPr>
          <a:xfrm>
            <a:off x="871888" y="630455"/>
            <a:ext cx="10448223" cy="3785652"/>
          </a:xfrm>
          <a:prstGeom prst="rect">
            <a:avLst/>
          </a:prstGeom>
          <a:noFill/>
          <a:ln>
            <a:solidFill>
              <a:schemeClr val="bg1"/>
            </a:solidFill>
          </a:ln>
        </p:spPr>
        <p:txBody>
          <a:bodyPr wrap="square" rtlCol="0">
            <a:spAutoFit/>
          </a:bodyPr>
          <a:lstStyle/>
          <a:p>
            <a:pPr marL="285750" indent="-285750" fontAlgn="base">
              <a:buFont typeface="Arial" panose="020B0604020202020204" pitchFamily="34" charset="0"/>
              <a:buChar char="•"/>
            </a:pPr>
            <a:r>
              <a:rPr lang="en-US" sz="2400" dirty="0">
                <a:solidFill>
                  <a:schemeClr val="bg1"/>
                </a:solidFill>
              </a:rPr>
              <a:t>Follow classroom </a:t>
            </a:r>
            <a:r>
              <a:rPr lang="en-US" sz="2400" dirty="0" smtClean="0">
                <a:solidFill>
                  <a:schemeClr val="bg1"/>
                </a:solidFill>
              </a:rPr>
              <a:t>guidelines</a:t>
            </a:r>
            <a:endParaRPr lang="en-US" sz="2400" dirty="0">
              <a:solidFill>
                <a:schemeClr val="bg1"/>
              </a:solidFill>
            </a:endParaRPr>
          </a:p>
          <a:p>
            <a:pPr marL="285750" indent="-285750" fontAlgn="base">
              <a:buFont typeface="Arial" panose="020B0604020202020204" pitchFamily="34" charset="0"/>
              <a:buChar char="•"/>
            </a:pPr>
            <a:r>
              <a:rPr lang="en-US" sz="2400" dirty="0">
                <a:solidFill>
                  <a:schemeClr val="bg1"/>
                </a:solidFill>
              </a:rPr>
              <a:t>Be on </a:t>
            </a:r>
            <a:r>
              <a:rPr lang="en-US" sz="2400" dirty="0" smtClean="0">
                <a:solidFill>
                  <a:schemeClr val="bg1"/>
                </a:solidFill>
              </a:rPr>
              <a:t>time</a:t>
            </a:r>
            <a:endParaRPr lang="en-US" sz="2400" dirty="0">
              <a:solidFill>
                <a:schemeClr val="bg1"/>
              </a:solidFill>
            </a:endParaRPr>
          </a:p>
          <a:p>
            <a:pPr marL="285750" indent="-285750" fontAlgn="base">
              <a:buFont typeface="Arial" panose="020B0604020202020204" pitchFamily="34" charset="0"/>
              <a:buChar char="•"/>
            </a:pPr>
            <a:r>
              <a:rPr lang="en-US" sz="2400" dirty="0">
                <a:solidFill>
                  <a:schemeClr val="bg1"/>
                </a:solidFill>
              </a:rPr>
              <a:t>Be prepared for </a:t>
            </a:r>
            <a:r>
              <a:rPr lang="en-US" sz="2400" dirty="0" smtClean="0">
                <a:solidFill>
                  <a:schemeClr val="bg1"/>
                </a:solidFill>
              </a:rPr>
              <a:t>class</a:t>
            </a:r>
            <a:endParaRPr lang="en-US" sz="2400" dirty="0">
              <a:solidFill>
                <a:schemeClr val="bg1"/>
              </a:solidFill>
            </a:endParaRPr>
          </a:p>
          <a:p>
            <a:pPr marL="285750" indent="-285750" fontAlgn="base">
              <a:buFont typeface="Arial" panose="020B0604020202020204" pitchFamily="34" charset="0"/>
              <a:buChar char="•"/>
            </a:pPr>
            <a:r>
              <a:rPr lang="en-US" sz="2400" dirty="0">
                <a:solidFill>
                  <a:schemeClr val="bg1"/>
                </a:solidFill>
              </a:rPr>
              <a:t>Be considerate and </a:t>
            </a:r>
            <a:r>
              <a:rPr lang="en-US" sz="2400" dirty="0" smtClean="0">
                <a:solidFill>
                  <a:schemeClr val="bg1"/>
                </a:solidFill>
              </a:rPr>
              <a:t>respectful</a:t>
            </a:r>
            <a:endParaRPr lang="en-US" sz="2400" dirty="0">
              <a:solidFill>
                <a:schemeClr val="bg1"/>
              </a:solidFill>
            </a:endParaRPr>
          </a:p>
          <a:p>
            <a:pPr marL="285750" indent="-285750" fontAlgn="base">
              <a:buFont typeface="Arial" panose="020B0604020202020204" pitchFamily="34" charset="0"/>
              <a:buChar char="•"/>
            </a:pPr>
            <a:r>
              <a:rPr lang="en-US" sz="2400" dirty="0">
                <a:solidFill>
                  <a:schemeClr val="bg1"/>
                </a:solidFill>
              </a:rPr>
              <a:t>Show respect for school property and other </a:t>
            </a:r>
            <a:r>
              <a:rPr lang="en-US" sz="2400" dirty="0" smtClean="0">
                <a:solidFill>
                  <a:schemeClr val="bg1"/>
                </a:solidFill>
              </a:rPr>
              <a:t>students</a:t>
            </a:r>
            <a:endParaRPr lang="en-US" sz="2400" dirty="0">
              <a:solidFill>
                <a:schemeClr val="bg1"/>
              </a:solidFill>
            </a:endParaRPr>
          </a:p>
          <a:p>
            <a:pPr marL="285750" indent="-285750" fontAlgn="base">
              <a:buFont typeface="Arial" panose="020B0604020202020204" pitchFamily="34" charset="0"/>
              <a:buChar char="•"/>
            </a:pPr>
            <a:r>
              <a:rPr lang="en-US" sz="2400" dirty="0">
                <a:solidFill>
                  <a:schemeClr val="bg1"/>
                </a:solidFill>
              </a:rPr>
              <a:t>Hand in assignments on </a:t>
            </a:r>
            <a:r>
              <a:rPr lang="en-US" sz="2400" dirty="0" smtClean="0">
                <a:solidFill>
                  <a:schemeClr val="bg1"/>
                </a:solidFill>
              </a:rPr>
              <a:t>time</a:t>
            </a:r>
          </a:p>
          <a:p>
            <a:pPr marL="285750" indent="-285750" fontAlgn="base">
              <a:buFont typeface="Arial" panose="020B0604020202020204" pitchFamily="34" charset="0"/>
              <a:buChar char="•"/>
            </a:pPr>
            <a:r>
              <a:rPr lang="en-US" sz="2400" dirty="0" smtClean="0">
                <a:solidFill>
                  <a:schemeClr val="bg1"/>
                </a:solidFill>
              </a:rPr>
              <a:t>Show work on homework assignments and assessments</a:t>
            </a:r>
            <a:endParaRPr lang="en-US" sz="2400" dirty="0">
              <a:solidFill>
                <a:schemeClr val="bg1"/>
              </a:solidFill>
            </a:endParaRPr>
          </a:p>
          <a:p>
            <a:pPr marL="285750" indent="-285750" fontAlgn="base">
              <a:buFont typeface="Arial" panose="020B0604020202020204" pitchFamily="34" charset="0"/>
              <a:buChar char="•"/>
            </a:pPr>
            <a:r>
              <a:rPr lang="en-US" sz="2400" dirty="0">
                <a:solidFill>
                  <a:schemeClr val="bg1"/>
                </a:solidFill>
              </a:rPr>
              <a:t>Actively participate in class </a:t>
            </a:r>
          </a:p>
          <a:p>
            <a:pPr marL="285750" indent="-285750" fontAlgn="base">
              <a:buFont typeface="Arial" panose="020B0604020202020204" pitchFamily="34" charset="0"/>
              <a:buChar char="•"/>
            </a:pPr>
            <a:r>
              <a:rPr lang="en-US" sz="2400" dirty="0" smtClean="0">
                <a:solidFill>
                  <a:schemeClr val="bg1"/>
                </a:solidFill>
              </a:rPr>
              <a:t>Raise </a:t>
            </a:r>
            <a:r>
              <a:rPr lang="en-US" sz="2400" dirty="0">
                <a:solidFill>
                  <a:schemeClr val="bg1"/>
                </a:solidFill>
              </a:rPr>
              <a:t>your hand before </a:t>
            </a:r>
            <a:r>
              <a:rPr lang="en-US" sz="2400" dirty="0" smtClean="0">
                <a:solidFill>
                  <a:schemeClr val="bg1"/>
                </a:solidFill>
              </a:rPr>
              <a:t>speaking</a:t>
            </a:r>
          </a:p>
          <a:p>
            <a:pPr marL="285750" indent="-285750" fontAlgn="base">
              <a:buFont typeface="Arial" panose="020B0604020202020204" pitchFamily="34" charset="0"/>
              <a:buChar char="•"/>
            </a:pPr>
            <a:r>
              <a:rPr lang="en-US" sz="2400" dirty="0" smtClean="0">
                <a:solidFill>
                  <a:schemeClr val="bg1"/>
                </a:solidFill>
              </a:rPr>
              <a:t>Be a respectful citizen of ACS</a:t>
            </a:r>
            <a:endParaRPr lang="en-US" sz="2400" dirty="0">
              <a:solidFill>
                <a:schemeClr val="bg1"/>
              </a:solidFill>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36400" y="6502400"/>
            <a:ext cx="203200" cy="203200"/>
          </a:xfrm>
          <a:prstGeom prst="rect">
            <a:avLst/>
          </a:prstGeom>
        </p:spPr>
      </p:pic>
    </p:spTree>
    <p:extLst>
      <p:ext uri="{BB962C8B-B14F-4D97-AF65-F5344CB8AC3E}">
        <p14:creationId xmlns:p14="http://schemas.microsoft.com/office/powerpoint/2010/main" val="2692647075"/>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p:cNvSpPr txBox="1"/>
          <p:nvPr/>
        </p:nvSpPr>
        <p:spPr>
          <a:xfrm>
            <a:off x="741259" y="734957"/>
            <a:ext cx="10448223" cy="3447098"/>
          </a:xfrm>
          <a:prstGeom prst="rect">
            <a:avLst/>
          </a:prstGeom>
          <a:noFill/>
          <a:ln>
            <a:solidFill>
              <a:schemeClr val="bg1"/>
            </a:solidFill>
          </a:ln>
        </p:spPr>
        <p:txBody>
          <a:bodyPr wrap="square" rtlCol="0">
            <a:spAutoFit/>
          </a:bodyPr>
          <a:lstStyle/>
          <a:p>
            <a:r>
              <a:rPr lang="en-US" sz="4000" dirty="0" smtClean="0">
                <a:solidFill>
                  <a:schemeClr val="bg1"/>
                </a:solidFill>
              </a:rPr>
              <a:t>Students are using google classroom for some subjects. They will find assignments and resources. We do not grade in google classroom.</a:t>
            </a:r>
          </a:p>
          <a:p>
            <a:r>
              <a:rPr lang="en-US" sz="4000" dirty="0" smtClean="0">
                <a:solidFill>
                  <a:schemeClr val="bg1"/>
                </a:solidFill>
              </a:rPr>
              <a:t>Please use IC to check for missing assignments and grades.</a:t>
            </a:r>
          </a:p>
          <a:p>
            <a:endParaRPr lang="en-US" dirty="0"/>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36400" y="6502400"/>
            <a:ext cx="203200" cy="203200"/>
          </a:xfrm>
          <a:prstGeom prst="rect">
            <a:avLst/>
          </a:prstGeom>
        </p:spPr>
      </p:pic>
    </p:spTree>
    <p:extLst>
      <p:ext uri="{BB962C8B-B14F-4D97-AF65-F5344CB8AC3E}">
        <p14:creationId xmlns:p14="http://schemas.microsoft.com/office/powerpoint/2010/main" val="2111625766"/>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242887"/>
            <a:ext cx="12192000" cy="6858000"/>
          </a:xfrm>
        </p:spPr>
      </p:pic>
      <p:sp>
        <p:nvSpPr>
          <p:cNvPr id="5" name="TextBox 4"/>
          <p:cNvSpPr txBox="1"/>
          <p:nvPr/>
        </p:nvSpPr>
        <p:spPr>
          <a:xfrm>
            <a:off x="838200" y="658574"/>
            <a:ext cx="10448223" cy="3077766"/>
          </a:xfrm>
          <a:prstGeom prst="rect">
            <a:avLst/>
          </a:prstGeom>
          <a:noFill/>
          <a:ln>
            <a:solidFill>
              <a:schemeClr val="bg1"/>
            </a:solidFill>
          </a:ln>
        </p:spPr>
        <p:txBody>
          <a:bodyPr wrap="square" rtlCol="0">
            <a:spAutoFit/>
          </a:bodyPr>
          <a:lstStyle/>
          <a:p>
            <a:r>
              <a:rPr lang="en-US" sz="4400" dirty="0" smtClean="0">
                <a:solidFill>
                  <a:schemeClr val="bg1"/>
                </a:solidFill>
              </a:rPr>
              <a:t>Lunch/Recess will be from 12:20 to 1:00 pm. Students will come back to their homeroom, grab their lunch and jacket; hopefully enjoy a little down time…</a:t>
            </a:r>
          </a:p>
          <a:p>
            <a:endParaRPr lang="en-US"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36400" y="6502400"/>
            <a:ext cx="203200" cy="203200"/>
          </a:xfrm>
          <a:prstGeom prst="rect">
            <a:avLst/>
          </a:prstGeom>
        </p:spPr>
      </p:pic>
    </p:spTree>
    <p:extLst>
      <p:ext uri="{BB962C8B-B14F-4D97-AF65-F5344CB8AC3E}">
        <p14:creationId xmlns:p14="http://schemas.microsoft.com/office/powerpoint/2010/main" val="3821835237"/>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
        <p:nvSpPr>
          <p:cNvPr id="9" name="Title 4"/>
          <p:cNvSpPr txBox="1">
            <a:spLocks/>
          </p:cNvSpPr>
          <p:nvPr/>
        </p:nvSpPr>
        <p:spPr>
          <a:xfrm>
            <a:off x="368042" y="5216893"/>
            <a:ext cx="8534400" cy="1175229"/>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smtClean="0">
                <a:solidFill>
                  <a:sysClr val="window" lastClr="FFFFFF"/>
                </a:solidFill>
                <a:latin typeface="Century Gothic" panose="020B0502020202020204"/>
              </a:rPr>
              <a:t>Birthday Treats</a:t>
            </a:r>
            <a:r>
              <a:rPr kumimoji="0" lang="en-US" sz="4400" b="1" i="0" u="none" strike="noStrike" kern="1200" cap="all" spc="0" normalizeH="0" baseline="0" noProof="0" dirty="0" smtClean="0">
                <a:ln w="3175" cmpd="sng">
                  <a:noFill/>
                </a:ln>
                <a:solidFill>
                  <a:sysClr val="window" lastClr="FFFFFF"/>
                </a:solidFill>
                <a:effectLst/>
                <a:uLnTx/>
                <a:uFillTx/>
                <a:latin typeface="Century Gothic" panose="020B0502020202020204"/>
                <a:ea typeface="+mj-ea"/>
                <a:cs typeface="+mj-cs"/>
              </a:rPr>
              <a:t> </a:t>
            </a:r>
            <a:endParaRPr kumimoji="0" lang="en-US" sz="4400" b="1" i="0" u="none" strike="noStrike" kern="1200" cap="all" spc="0" normalizeH="0" baseline="0" noProof="0" dirty="0">
              <a:ln w="3175" cmpd="sng">
                <a:noFill/>
              </a:ln>
              <a:solidFill>
                <a:sysClr val="window" lastClr="FFFFFF"/>
              </a:solidFill>
              <a:effectLst/>
              <a:uLnTx/>
              <a:uFillTx/>
              <a:latin typeface="Century Gothic" panose="020B0502020202020204"/>
              <a:ea typeface="+mj-ea"/>
              <a:cs typeface="+mj-cs"/>
            </a:endParaRPr>
          </a:p>
        </p:txBody>
      </p:sp>
      <p:sp>
        <p:nvSpPr>
          <p:cNvPr id="10" name="TextBox 9"/>
          <p:cNvSpPr txBox="1"/>
          <p:nvPr/>
        </p:nvSpPr>
        <p:spPr>
          <a:xfrm>
            <a:off x="838200" y="658574"/>
            <a:ext cx="10448223" cy="4431983"/>
          </a:xfrm>
          <a:prstGeom prst="rect">
            <a:avLst/>
          </a:prstGeom>
          <a:noFill/>
          <a:ln>
            <a:solidFill>
              <a:schemeClr val="bg1"/>
            </a:solidFill>
          </a:ln>
        </p:spPr>
        <p:txBody>
          <a:bodyPr wrap="square" rtlCol="0">
            <a:spAutoFit/>
          </a:bodyPr>
          <a:lstStyle/>
          <a:p>
            <a:r>
              <a:rPr lang="en-US" sz="4400" dirty="0" smtClean="0">
                <a:solidFill>
                  <a:schemeClr val="bg1"/>
                </a:solidFill>
              </a:rPr>
              <a:t>Birthday treats are welcome, they will be sent down at lunch time for their  grade level homeroom. </a:t>
            </a:r>
            <a:r>
              <a:rPr lang="en-US" sz="4400" dirty="0">
                <a:solidFill>
                  <a:schemeClr val="bg1"/>
                </a:solidFill>
              </a:rPr>
              <a:t> </a:t>
            </a:r>
            <a:r>
              <a:rPr lang="en-US" sz="4400" dirty="0" smtClean="0">
                <a:solidFill>
                  <a:schemeClr val="bg1"/>
                </a:solidFill>
              </a:rPr>
              <a:t>Please keep it simple, we will not be able to cut a cake. Sending napkins is always helpful. Everything must be prepackaged this year.</a:t>
            </a:r>
          </a:p>
          <a:p>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36400" y="6502400"/>
            <a:ext cx="203200" cy="203200"/>
          </a:xfrm>
          <a:prstGeom prst="rect">
            <a:avLst/>
          </a:prstGeom>
        </p:spPr>
      </p:pic>
    </p:spTree>
    <p:extLst>
      <p:ext uri="{BB962C8B-B14F-4D97-AF65-F5344CB8AC3E}">
        <p14:creationId xmlns:p14="http://schemas.microsoft.com/office/powerpoint/2010/main" val="3387274242"/>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
        <p:nvSpPr>
          <p:cNvPr id="9" name="Title 4"/>
          <p:cNvSpPr txBox="1">
            <a:spLocks/>
          </p:cNvSpPr>
          <p:nvPr/>
        </p:nvSpPr>
        <p:spPr>
          <a:xfrm>
            <a:off x="368042" y="5216893"/>
            <a:ext cx="8534400" cy="1175229"/>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0" normalizeH="0" baseline="0" noProof="0" dirty="0" smtClean="0">
                <a:ln w="3175" cmpd="sng">
                  <a:noFill/>
                </a:ln>
                <a:solidFill>
                  <a:sysClr val="window" lastClr="FFFFFF"/>
                </a:solidFill>
                <a:effectLst/>
                <a:uLnTx/>
                <a:uFillTx/>
                <a:latin typeface="Century Gothic" panose="020B0502020202020204"/>
                <a:ea typeface="+mj-ea"/>
                <a:cs typeface="+mj-cs"/>
              </a:rPr>
              <a:t> </a:t>
            </a:r>
            <a:r>
              <a:rPr lang="en-US" sz="4400" b="1" dirty="0" smtClean="0">
                <a:solidFill>
                  <a:sysClr val="window" lastClr="FFFFFF"/>
                </a:solidFill>
                <a:latin typeface="Century Gothic" panose="020B0502020202020204"/>
              </a:rPr>
              <a:t>Snacks</a:t>
            </a:r>
            <a:r>
              <a:rPr kumimoji="0" lang="en-US" sz="4400" b="1" i="0" u="none" strike="noStrike" kern="1200" cap="all" spc="0" normalizeH="0" baseline="0" noProof="0" dirty="0" smtClean="0">
                <a:ln w="3175" cmpd="sng">
                  <a:noFill/>
                </a:ln>
                <a:solidFill>
                  <a:sysClr val="window" lastClr="FFFFFF"/>
                </a:solidFill>
                <a:effectLst/>
                <a:uLnTx/>
                <a:uFillTx/>
                <a:latin typeface="Century Gothic" panose="020B0502020202020204"/>
                <a:ea typeface="+mj-ea"/>
                <a:cs typeface="+mj-cs"/>
              </a:rPr>
              <a:t> </a:t>
            </a:r>
            <a:endParaRPr kumimoji="0" lang="en-US" sz="4400" b="1" i="0" u="none" strike="noStrike" kern="1200" cap="all" spc="0" normalizeH="0" baseline="0" noProof="0" dirty="0">
              <a:ln w="3175" cmpd="sng">
                <a:noFill/>
              </a:ln>
              <a:solidFill>
                <a:sysClr val="window" lastClr="FFFFFF"/>
              </a:solidFill>
              <a:effectLst/>
              <a:uLnTx/>
              <a:uFillTx/>
              <a:latin typeface="Century Gothic" panose="020B0502020202020204"/>
              <a:ea typeface="+mj-ea"/>
              <a:cs typeface="+mj-cs"/>
            </a:endParaRPr>
          </a:p>
        </p:txBody>
      </p:sp>
      <p:sp>
        <p:nvSpPr>
          <p:cNvPr id="10" name="TextBox 9"/>
          <p:cNvSpPr txBox="1"/>
          <p:nvPr/>
        </p:nvSpPr>
        <p:spPr>
          <a:xfrm>
            <a:off x="871888" y="630455"/>
            <a:ext cx="10448223" cy="4524315"/>
          </a:xfrm>
          <a:prstGeom prst="rect">
            <a:avLst/>
          </a:prstGeom>
          <a:noFill/>
          <a:ln>
            <a:solidFill>
              <a:schemeClr val="bg1"/>
            </a:solidFill>
          </a:ln>
        </p:spPr>
        <p:txBody>
          <a:bodyPr wrap="square" rtlCol="0">
            <a:spAutoFit/>
          </a:bodyPr>
          <a:lstStyle/>
          <a:p>
            <a:r>
              <a:rPr lang="en-US" sz="4800" dirty="0" smtClean="0">
                <a:solidFill>
                  <a:schemeClr val="bg1"/>
                </a:solidFill>
              </a:rPr>
              <a:t>Students may have a snack during 3</a:t>
            </a:r>
            <a:r>
              <a:rPr lang="en-US" sz="4800" baseline="30000" dirty="0" smtClean="0">
                <a:solidFill>
                  <a:schemeClr val="bg1"/>
                </a:solidFill>
              </a:rPr>
              <a:t>rd</a:t>
            </a:r>
            <a:r>
              <a:rPr lang="en-US" sz="4800" dirty="0" smtClean="0">
                <a:solidFill>
                  <a:schemeClr val="bg1"/>
                </a:solidFill>
              </a:rPr>
              <a:t> period. Please send snacks that feed the mind, no candy etc.  Students should bring their snacks with them. They will not be allowed to go back to their homeroom to retrieve them.</a:t>
            </a:r>
            <a:endParaRPr lang="en-US" sz="4800" dirty="0">
              <a:solidFill>
                <a:schemeClr val="bg1"/>
              </a:solidFill>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36400" y="6502400"/>
            <a:ext cx="203200" cy="203200"/>
          </a:xfrm>
          <a:prstGeom prst="rect">
            <a:avLst/>
          </a:prstGeom>
        </p:spPr>
      </p:pic>
    </p:spTree>
    <p:extLst>
      <p:ext uri="{BB962C8B-B14F-4D97-AF65-F5344CB8AC3E}">
        <p14:creationId xmlns:p14="http://schemas.microsoft.com/office/powerpoint/2010/main" val="2586297528"/>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871888" y="630455"/>
            <a:ext cx="10448223" cy="3323987"/>
          </a:xfrm>
          <a:prstGeom prst="rect">
            <a:avLst/>
          </a:prstGeom>
          <a:noFill/>
          <a:ln>
            <a:solidFill>
              <a:schemeClr val="bg1"/>
            </a:solidFill>
          </a:ln>
        </p:spPr>
        <p:txBody>
          <a:bodyPr wrap="square" rtlCol="0">
            <a:spAutoFit/>
          </a:bodyPr>
          <a:lstStyle/>
          <a:p>
            <a:r>
              <a:rPr lang="en-US" sz="4800" dirty="0" smtClean="0">
                <a:solidFill>
                  <a:schemeClr val="bg1"/>
                </a:solidFill>
              </a:rPr>
              <a:t>Often times we need supplies for our classrooms. I just wanted to thank you ahead of time for all that you do to support students and staff and ACS.</a:t>
            </a:r>
          </a:p>
          <a:p>
            <a:endParaRPr 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36400" y="6502400"/>
            <a:ext cx="203200" cy="203200"/>
          </a:xfrm>
          <a:prstGeom prst="rect">
            <a:avLst/>
          </a:prstGeom>
        </p:spPr>
      </p:pic>
    </p:spTree>
    <p:extLst>
      <p:ext uri="{BB962C8B-B14F-4D97-AF65-F5344CB8AC3E}">
        <p14:creationId xmlns:p14="http://schemas.microsoft.com/office/powerpoint/2010/main" val="3879322619"/>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
        <p:nvSpPr>
          <p:cNvPr id="9" name="Title 4"/>
          <p:cNvSpPr txBox="1">
            <a:spLocks/>
          </p:cNvSpPr>
          <p:nvPr/>
        </p:nvSpPr>
        <p:spPr>
          <a:xfrm>
            <a:off x="368042" y="5216893"/>
            <a:ext cx="8534400" cy="1175229"/>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smtClean="0">
                <a:solidFill>
                  <a:sysClr val="window" lastClr="FFFFFF"/>
                </a:solidFill>
                <a:latin typeface="Century Gothic" panose="020B0502020202020204"/>
              </a:rPr>
              <a:t>Thanks</a:t>
            </a:r>
            <a:r>
              <a:rPr kumimoji="0" lang="en-US" sz="4400" b="1" i="0" u="none" strike="noStrike" kern="1200" cap="all" spc="0" normalizeH="0" baseline="0" noProof="0" dirty="0" smtClean="0">
                <a:ln w="3175" cmpd="sng">
                  <a:noFill/>
                </a:ln>
                <a:solidFill>
                  <a:sysClr val="window" lastClr="FFFFFF"/>
                </a:solidFill>
                <a:effectLst/>
                <a:uLnTx/>
                <a:uFillTx/>
                <a:latin typeface="Century Gothic" panose="020B0502020202020204"/>
                <a:ea typeface="+mj-ea"/>
                <a:cs typeface="+mj-cs"/>
              </a:rPr>
              <a:t> </a:t>
            </a:r>
            <a:endParaRPr kumimoji="0" lang="en-US" sz="4400" b="1" i="0" u="none" strike="noStrike" kern="1200" cap="all" spc="0" normalizeH="0" baseline="0" noProof="0" dirty="0">
              <a:ln w="3175" cmpd="sng">
                <a:noFill/>
              </a:ln>
              <a:solidFill>
                <a:sysClr val="window" lastClr="FFFFFF"/>
              </a:solidFill>
              <a:effectLst/>
              <a:uLnTx/>
              <a:uFillTx/>
              <a:latin typeface="Century Gothic" panose="020B0502020202020204"/>
              <a:ea typeface="+mj-ea"/>
              <a:cs typeface="+mj-cs"/>
            </a:endParaRPr>
          </a:p>
        </p:txBody>
      </p:sp>
      <p:sp>
        <p:nvSpPr>
          <p:cNvPr id="10" name="TextBox 9"/>
          <p:cNvSpPr txBox="1"/>
          <p:nvPr/>
        </p:nvSpPr>
        <p:spPr>
          <a:xfrm>
            <a:off x="871888" y="630455"/>
            <a:ext cx="10448223" cy="4062651"/>
          </a:xfrm>
          <a:prstGeom prst="rect">
            <a:avLst/>
          </a:prstGeom>
          <a:noFill/>
          <a:ln>
            <a:solidFill>
              <a:schemeClr val="bg1"/>
            </a:solidFill>
          </a:ln>
        </p:spPr>
        <p:txBody>
          <a:bodyPr wrap="square" rtlCol="0">
            <a:spAutoFit/>
          </a:bodyPr>
          <a:lstStyle/>
          <a:p>
            <a:r>
              <a:rPr lang="en-US" sz="4000" dirty="0" smtClean="0">
                <a:solidFill>
                  <a:schemeClr val="bg1"/>
                </a:solidFill>
              </a:rPr>
              <a:t>I am looking forward to a productive year. Please feel free to contact me (e-mailing me is the best avenue) and I will do my best to get back to you with in a day. Thanks for sharing your children with me. I am looking forward to much laughs and learning!</a:t>
            </a:r>
          </a:p>
          <a:p>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36400" y="6502400"/>
            <a:ext cx="203200" cy="203200"/>
          </a:xfrm>
          <a:prstGeom prst="rect">
            <a:avLst/>
          </a:prstGeom>
        </p:spPr>
      </p:pic>
    </p:spTree>
    <p:extLst>
      <p:ext uri="{BB962C8B-B14F-4D97-AF65-F5344CB8AC3E}">
        <p14:creationId xmlns:p14="http://schemas.microsoft.com/office/powerpoint/2010/main" val="234330727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
        <p:nvSpPr>
          <p:cNvPr id="9" name="Title 4"/>
          <p:cNvSpPr txBox="1">
            <a:spLocks/>
          </p:cNvSpPr>
          <p:nvPr/>
        </p:nvSpPr>
        <p:spPr>
          <a:xfrm>
            <a:off x="368042" y="5216893"/>
            <a:ext cx="8534400" cy="1175229"/>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0" normalizeH="0" baseline="0" noProof="0" dirty="0" smtClean="0">
                <a:ln w="3175" cmpd="sng">
                  <a:noFill/>
                </a:ln>
                <a:solidFill>
                  <a:sysClr val="window" lastClr="FFFFFF"/>
                </a:solidFill>
                <a:effectLst/>
                <a:uLnTx/>
                <a:uFillTx/>
                <a:latin typeface="Century Gothic" panose="020B0502020202020204"/>
                <a:ea typeface="+mj-ea"/>
                <a:cs typeface="+mj-cs"/>
              </a:rPr>
              <a:t> </a:t>
            </a:r>
            <a:r>
              <a:rPr kumimoji="0" lang="en-US" sz="4400" b="1" i="0" u="none" strike="noStrike" kern="1200" cap="all" spc="0" normalizeH="0" baseline="0" noProof="0" dirty="0" smtClean="0">
                <a:ln w="3175" cmpd="sng">
                  <a:noFill/>
                </a:ln>
                <a:solidFill>
                  <a:sysClr val="window" lastClr="FFFFFF"/>
                </a:solidFill>
                <a:effectLst/>
                <a:uLnTx/>
                <a:uFillTx/>
                <a:latin typeface="Century Gothic" panose="020B0502020202020204"/>
                <a:ea typeface="+mj-ea"/>
                <a:cs typeface="+mj-cs"/>
              </a:rPr>
              <a:t>YOUR TEXT HERE </a:t>
            </a:r>
            <a:endParaRPr kumimoji="0" lang="en-US" sz="4400" b="1" i="0" u="none" strike="noStrike" kern="1200" cap="all" spc="0" normalizeH="0" baseline="0" noProof="0" dirty="0">
              <a:ln w="3175" cmpd="sng">
                <a:noFill/>
              </a:ln>
              <a:solidFill>
                <a:sysClr val="window" lastClr="FFFFFF"/>
              </a:solidFill>
              <a:effectLst/>
              <a:uLnTx/>
              <a:uFillTx/>
              <a:latin typeface="Century Gothic" panose="020B0502020202020204"/>
              <a:ea typeface="+mj-ea"/>
              <a:cs typeface="+mj-cs"/>
            </a:endParaRPr>
          </a:p>
        </p:txBody>
      </p:sp>
      <p:sp>
        <p:nvSpPr>
          <p:cNvPr id="10" name="TextBox 9"/>
          <p:cNvSpPr txBox="1"/>
          <p:nvPr/>
        </p:nvSpPr>
        <p:spPr>
          <a:xfrm>
            <a:off x="871888" y="630455"/>
            <a:ext cx="10448223" cy="738664"/>
          </a:xfrm>
          <a:prstGeom prst="rect">
            <a:avLst/>
          </a:prstGeom>
          <a:noFill/>
          <a:ln>
            <a:solidFill>
              <a:schemeClr val="bg1"/>
            </a:solidFill>
          </a:ln>
        </p:spPr>
        <p:txBody>
          <a:bodyPr wrap="square" rtlCol="0">
            <a:spAutoFit/>
          </a:bodyPr>
          <a:lstStyle/>
          <a:p>
            <a:r>
              <a:rPr lang="en-US" sz="2400" dirty="0" smtClean="0">
                <a:solidFill>
                  <a:schemeClr val="bg1"/>
                </a:solidFill>
              </a:rPr>
              <a:t>Type your text here:</a:t>
            </a:r>
          </a:p>
          <a:p>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36400" y="6502400"/>
            <a:ext cx="203200" cy="203200"/>
          </a:xfrm>
          <a:prstGeom prst="rect">
            <a:avLst/>
          </a:prstGeom>
        </p:spPr>
      </p:pic>
    </p:spTree>
    <p:extLst>
      <p:ext uri="{BB962C8B-B14F-4D97-AF65-F5344CB8AC3E}">
        <p14:creationId xmlns:p14="http://schemas.microsoft.com/office/powerpoint/2010/main" val="2409206465"/>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871888" y="630455"/>
            <a:ext cx="10448223" cy="4431983"/>
          </a:xfrm>
          <a:prstGeom prst="rect">
            <a:avLst/>
          </a:prstGeom>
          <a:noFill/>
          <a:ln>
            <a:solidFill>
              <a:schemeClr val="bg1"/>
            </a:solidFill>
          </a:ln>
        </p:spPr>
        <p:txBody>
          <a:bodyPr wrap="square" rtlCol="0">
            <a:spAutoFit/>
          </a:bodyPr>
          <a:lstStyle/>
          <a:p>
            <a:r>
              <a:rPr lang="en-US" sz="4800" dirty="0" smtClean="0">
                <a:solidFill>
                  <a:schemeClr val="bg1"/>
                </a:solidFill>
              </a:rPr>
              <a:t>Welcome to Mrs. Hutchinson’s seventh and eighth grade math class.</a:t>
            </a:r>
          </a:p>
          <a:p>
            <a:r>
              <a:rPr lang="en-US" sz="2400" dirty="0" smtClean="0">
                <a:solidFill>
                  <a:schemeClr val="bg1"/>
                </a:solidFill>
              </a:rPr>
              <a:t>My Team:</a:t>
            </a:r>
          </a:p>
          <a:p>
            <a:pPr marL="342900" indent="-342900">
              <a:buFont typeface="Arial" panose="020B0604020202020204" pitchFamily="34" charset="0"/>
              <a:buChar char="•"/>
            </a:pPr>
            <a:r>
              <a:rPr lang="en-US" sz="2400" dirty="0" smtClean="0">
                <a:solidFill>
                  <a:schemeClr val="bg1"/>
                </a:solidFill>
              </a:rPr>
              <a:t>Mr. </a:t>
            </a:r>
            <a:r>
              <a:rPr lang="en-US" sz="2400" dirty="0" err="1" smtClean="0">
                <a:solidFill>
                  <a:schemeClr val="bg1"/>
                </a:solidFill>
              </a:rPr>
              <a:t>Blethen</a:t>
            </a:r>
            <a:r>
              <a:rPr lang="en-US" sz="2400" dirty="0" smtClean="0">
                <a:solidFill>
                  <a:schemeClr val="bg1"/>
                </a:solidFill>
              </a:rPr>
              <a:t> -  Computers</a:t>
            </a:r>
          </a:p>
          <a:p>
            <a:pPr marL="342900" indent="-342900">
              <a:buFont typeface="Arial" panose="020B0604020202020204" pitchFamily="34" charset="0"/>
              <a:buChar char="•"/>
            </a:pPr>
            <a:r>
              <a:rPr lang="en-US" sz="2400" dirty="0" err="1" smtClean="0">
                <a:solidFill>
                  <a:schemeClr val="bg1"/>
                </a:solidFill>
              </a:rPr>
              <a:t>Mr</a:t>
            </a:r>
            <a:r>
              <a:rPr lang="en-US" sz="2400" dirty="0" smtClean="0">
                <a:solidFill>
                  <a:schemeClr val="bg1"/>
                </a:solidFill>
              </a:rPr>
              <a:t> Jordan – Social Studies</a:t>
            </a:r>
          </a:p>
          <a:p>
            <a:pPr marL="342900" indent="-342900">
              <a:buFont typeface="Arial" panose="020B0604020202020204" pitchFamily="34" charset="0"/>
              <a:buChar char="•"/>
            </a:pPr>
            <a:r>
              <a:rPr lang="en-US" sz="2400" dirty="0" smtClean="0">
                <a:solidFill>
                  <a:schemeClr val="bg1"/>
                </a:solidFill>
              </a:rPr>
              <a:t>Ms. Herder – Spanish</a:t>
            </a:r>
          </a:p>
          <a:p>
            <a:pPr marL="342900" indent="-342900">
              <a:buFont typeface="Arial" panose="020B0604020202020204" pitchFamily="34" charset="0"/>
              <a:buChar char="•"/>
            </a:pPr>
            <a:r>
              <a:rPr lang="en-US" sz="2400" dirty="0" smtClean="0">
                <a:solidFill>
                  <a:schemeClr val="bg1"/>
                </a:solidFill>
              </a:rPr>
              <a:t>Mr. Whitson – Language Arts</a:t>
            </a:r>
          </a:p>
          <a:p>
            <a:pPr marL="342900" indent="-342900">
              <a:buFont typeface="Arial" panose="020B0604020202020204" pitchFamily="34" charset="0"/>
              <a:buChar char="•"/>
            </a:pPr>
            <a:r>
              <a:rPr lang="en-US" sz="2400" dirty="0" smtClean="0">
                <a:solidFill>
                  <a:schemeClr val="bg1"/>
                </a:solidFill>
              </a:rPr>
              <a:t>Mrs. Spangler - Science</a:t>
            </a:r>
          </a:p>
          <a:p>
            <a:pPr marL="342900" indent="-342900">
              <a:buFont typeface="Arial" panose="020B0604020202020204" pitchFamily="34" charset="0"/>
              <a:buChar char="•"/>
            </a:pPr>
            <a:endParaRPr lang="en-US" sz="2400" dirty="0" smtClean="0">
              <a:solidFill>
                <a:schemeClr val="bg1"/>
              </a:solidFill>
            </a:endParaRPr>
          </a:p>
          <a:p>
            <a:endParaRPr lang="en-US" dirty="0"/>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36400" y="6502400"/>
            <a:ext cx="203200" cy="203200"/>
          </a:xfrm>
          <a:prstGeom prst="rect">
            <a:avLst/>
          </a:prstGeom>
        </p:spPr>
      </p:pic>
    </p:spTree>
    <p:extLst>
      <p:ext uri="{BB962C8B-B14F-4D97-AF65-F5344CB8AC3E}">
        <p14:creationId xmlns:p14="http://schemas.microsoft.com/office/powerpoint/2010/main" val="814582328"/>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871888" y="630455"/>
            <a:ext cx="10448223" cy="738664"/>
          </a:xfrm>
          <a:prstGeom prst="rect">
            <a:avLst/>
          </a:prstGeom>
          <a:noFill/>
          <a:ln>
            <a:solidFill>
              <a:schemeClr val="bg1"/>
            </a:solidFill>
          </a:ln>
        </p:spPr>
        <p:txBody>
          <a:bodyPr wrap="square" rtlCol="0">
            <a:spAutoFit/>
          </a:bodyPr>
          <a:lstStyle/>
          <a:p>
            <a:r>
              <a:rPr lang="en-US" sz="2400" dirty="0" smtClean="0">
                <a:solidFill>
                  <a:schemeClr val="bg1"/>
                </a:solidFill>
              </a:rPr>
              <a:t>Information will come as the year progresses</a:t>
            </a:r>
          </a:p>
          <a:p>
            <a:endParaRPr lang="en-US"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36400" y="6502400"/>
            <a:ext cx="203200" cy="203200"/>
          </a:xfrm>
          <a:prstGeom prst="rect">
            <a:avLst/>
          </a:prstGeom>
        </p:spPr>
      </p:pic>
    </p:spTree>
    <p:extLst>
      <p:ext uri="{BB962C8B-B14F-4D97-AF65-F5344CB8AC3E}">
        <p14:creationId xmlns:p14="http://schemas.microsoft.com/office/powerpoint/2010/main" val="3278195777"/>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 y="0"/>
            <a:ext cx="12192001" cy="6858000"/>
          </a:xfr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36400" y="6502400"/>
            <a:ext cx="203200" cy="203200"/>
          </a:xfrm>
          <a:prstGeom prst="rect">
            <a:avLst/>
          </a:prstGeom>
        </p:spPr>
      </p:pic>
    </p:spTree>
    <p:extLst>
      <p:ext uri="{BB962C8B-B14F-4D97-AF65-F5344CB8AC3E}">
        <p14:creationId xmlns:p14="http://schemas.microsoft.com/office/powerpoint/2010/main" val="858815789"/>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p:cNvSpPr txBox="1"/>
          <p:nvPr/>
        </p:nvSpPr>
        <p:spPr>
          <a:xfrm>
            <a:off x="871888" y="630455"/>
            <a:ext cx="10448223" cy="738664"/>
          </a:xfrm>
          <a:prstGeom prst="rect">
            <a:avLst/>
          </a:prstGeom>
          <a:noFill/>
          <a:ln>
            <a:solidFill>
              <a:schemeClr val="bg1"/>
            </a:solidFill>
          </a:ln>
        </p:spPr>
        <p:txBody>
          <a:bodyPr wrap="square" rtlCol="0">
            <a:spAutoFit/>
          </a:bodyPr>
          <a:lstStyle/>
          <a:p>
            <a:r>
              <a:rPr lang="en-US" sz="2400" dirty="0" smtClean="0">
                <a:solidFill>
                  <a:schemeClr val="bg1"/>
                </a:solidFill>
              </a:rPr>
              <a:t>Type your text here:</a:t>
            </a:r>
          </a:p>
          <a:p>
            <a:endParaRPr lang="en-US" dirty="0"/>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36400" y="6502400"/>
            <a:ext cx="203200" cy="203200"/>
          </a:xfrm>
          <a:prstGeom prst="rect">
            <a:avLst/>
          </a:prstGeom>
        </p:spPr>
      </p:pic>
    </p:spTree>
    <p:extLst>
      <p:ext uri="{BB962C8B-B14F-4D97-AF65-F5344CB8AC3E}">
        <p14:creationId xmlns:p14="http://schemas.microsoft.com/office/powerpoint/2010/main" val="1656657704"/>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 y="-1"/>
            <a:ext cx="12228897" cy="6878755"/>
          </a:xfrm>
        </p:spPr>
      </p:pic>
      <p:sp>
        <p:nvSpPr>
          <p:cNvPr id="5" name="TextBox 4"/>
          <p:cNvSpPr txBox="1"/>
          <p:nvPr/>
        </p:nvSpPr>
        <p:spPr>
          <a:xfrm>
            <a:off x="871888" y="630455"/>
            <a:ext cx="10448223" cy="738664"/>
          </a:xfrm>
          <a:prstGeom prst="rect">
            <a:avLst/>
          </a:prstGeom>
          <a:noFill/>
          <a:ln>
            <a:solidFill>
              <a:schemeClr val="bg1"/>
            </a:solidFill>
          </a:ln>
        </p:spPr>
        <p:txBody>
          <a:bodyPr wrap="square" rtlCol="0">
            <a:spAutoFit/>
          </a:bodyPr>
          <a:lstStyle/>
          <a:p>
            <a:r>
              <a:rPr lang="en-US" sz="2400" dirty="0" smtClean="0">
                <a:solidFill>
                  <a:schemeClr val="bg1"/>
                </a:solidFill>
              </a:rPr>
              <a:t>Type your text here:</a:t>
            </a:r>
          </a:p>
          <a:p>
            <a:endParaRPr lang="en-US"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36400" y="6502400"/>
            <a:ext cx="203200" cy="203200"/>
          </a:xfrm>
          <a:prstGeom prst="rect">
            <a:avLst/>
          </a:prstGeom>
        </p:spPr>
      </p:pic>
    </p:spTree>
    <p:extLst>
      <p:ext uri="{BB962C8B-B14F-4D97-AF65-F5344CB8AC3E}">
        <p14:creationId xmlns:p14="http://schemas.microsoft.com/office/powerpoint/2010/main" val="3553298550"/>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
        <p:nvSpPr>
          <p:cNvPr id="9" name="Title 4"/>
          <p:cNvSpPr txBox="1">
            <a:spLocks/>
          </p:cNvSpPr>
          <p:nvPr/>
        </p:nvSpPr>
        <p:spPr>
          <a:xfrm>
            <a:off x="368042" y="5216893"/>
            <a:ext cx="8534400" cy="1175229"/>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0" normalizeH="0" baseline="0" noProof="0" dirty="0" smtClean="0">
                <a:ln w="3175" cmpd="sng">
                  <a:noFill/>
                </a:ln>
                <a:solidFill>
                  <a:sysClr val="window" lastClr="FFFFFF"/>
                </a:solidFill>
                <a:effectLst/>
                <a:uLnTx/>
                <a:uFillTx/>
                <a:latin typeface="Century Gothic" panose="020B0502020202020204"/>
                <a:ea typeface="+mj-ea"/>
                <a:cs typeface="+mj-cs"/>
              </a:rPr>
              <a:t> </a:t>
            </a:r>
            <a:r>
              <a:rPr kumimoji="0" lang="en-US" sz="4400" b="1" i="0" u="none" strike="noStrike" kern="1200" cap="all" spc="0" normalizeH="0" baseline="0" noProof="0" dirty="0" smtClean="0">
                <a:ln w="3175" cmpd="sng">
                  <a:noFill/>
                </a:ln>
                <a:solidFill>
                  <a:sysClr val="window" lastClr="FFFFFF"/>
                </a:solidFill>
                <a:effectLst/>
                <a:uLnTx/>
                <a:uFillTx/>
                <a:latin typeface="Century Gothic" panose="020B0502020202020204"/>
                <a:ea typeface="+mj-ea"/>
                <a:cs typeface="+mj-cs"/>
              </a:rPr>
              <a:t>YOUR TEXT HERE </a:t>
            </a:r>
            <a:endParaRPr kumimoji="0" lang="en-US" sz="4400" b="1" i="0" u="none" strike="noStrike" kern="1200" cap="all" spc="0" normalizeH="0" baseline="0" noProof="0" dirty="0">
              <a:ln w="3175" cmpd="sng">
                <a:noFill/>
              </a:ln>
              <a:solidFill>
                <a:sysClr val="window" lastClr="FFFFFF"/>
              </a:solidFill>
              <a:effectLst/>
              <a:uLnTx/>
              <a:uFillTx/>
              <a:latin typeface="Century Gothic" panose="020B0502020202020204"/>
              <a:ea typeface="+mj-ea"/>
              <a:cs typeface="+mj-cs"/>
            </a:endParaRPr>
          </a:p>
        </p:txBody>
      </p:sp>
      <p:sp>
        <p:nvSpPr>
          <p:cNvPr id="10" name="TextBox 9"/>
          <p:cNvSpPr txBox="1"/>
          <p:nvPr/>
        </p:nvSpPr>
        <p:spPr>
          <a:xfrm>
            <a:off x="871888" y="630455"/>
            <a:ext cx="10448223" cy="738664"/>
          </a:xfrm>
          <a:prstGeom prst="rect">
            <a:avLst/>
          </a:prstGeom>
          <a:noFill/>
          <a:ln>
            <a:solidFill>
              <a:schemeClr val="bg1"/>
            </a:solidFill>
          </a:ln>
        </p:spPr>
        <p:txBody>
          <a:bodyPr wrap="square" rtlCol="0">
            <a:spAutoFit/>
          </a:bodyPr>
          <a:lstStyle/>
          <a:p>
            <a:r>
              <a:rPr lang="en-US" sz="2400" dirty="0" smtClean="0">
                <a:solidFill>
                  <a:schemeClr val="bg1"/>
                </a:solidFill>
              </a:rPr>
              <a:t>Type your text here:</a:t>
            </a:r>
          </a:p>
          <a:p>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36400" y="6502400"/>
            <a:ext cx="203200" cy="203200"/>
          </a:xfrm>
          <a:prstGeom prst="rect">
            <a:avLst/>
          </a:prstGeom>
        </p:spPr>
      </p:pic>
    </p:spTree>
    <p:extLst>
      <p:ext uri="{BB962C8B-B14F-4D97-AF65-F5344CB8AC3E}">
        <p14:creationId xmlns:p14="http://schemas.microsoft.com/office/powerpoint/2010/main" val="23986329"/>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2564" y="0"/>
            <a:ext cx="12254564" cy="6893193"/>
          </a:xfrm>
        </p:spPr>
      </p:pic>
      <p:pic>
        <p:nvPicPr>
          <p:cNvPr id="5" name="Picture 4"/>
          <p:cNvPicPr>
            <a:picLocks noChangeAspect="1"/>
          </p:cNvPicPr>
          <p:nvPr/>
        </p:nvPicPr>
        <p:blipFill>
          <a:blip r:embed="rId5"/>
          <a:stretch>
            <a:fillRect/>
          </a:stretch>
        </p:blipFill>
        <p:spPr>
          <a:xfrm flipV="1">
            <a:off x="11103428" y="4898571"/>
            <a:ext cx="834571" cy="135168"/>
          </a:xfrm>
          <a:prstGeom prst="rect">
            <a:avLst/>
          </a:prstGeom>
        </p:spPr>
      </p:pic>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836400" y="6502400"/>
            <a:ext cx="203200" cy="203200"/>
          </a:xfrm>
          <a:prstGeom prst="rect">
            <a:avLst/>
          </a:prstGeom>
        </p:spPr>
      </p:pic>
      <p:sp>
        <p:nvSpPr>
          <p:cNvPr id="7" name="Rectangle 6"/>
          <p:cNvSpPr/>
          <p:nvPr/>
        </p:nvSpPr>
        <p:spPr>
          <a:xfrm>
            <a:off x="1031967" y="744583"/>
            <a:ext cx="9731828" cy="4154984"/>
          </a:xfrm>
          <a:prstGeom prst="rect">
            <a:avLst/>
          </a:prstGeom>
        </p:spPr>
        <p:txBody>
          <a:bodyPr wrap="square">
            <a:spAutoFit/>
          </a:bodyPr>
          <a:lstStyle/>
          <a:p>
            <a:r>
              <a:rPr lang="en-US" sz="2400" dirty="0">
                <a:solidFill>
                  <a:schemeClr val="bg1"/>
                </a:solidFill>
                <a:latin typeface="latoregular"/>
              </a:rPr>
              <a:t>My name is </a:t>
            </a:r>
            <a:r>
              <a:rPr lang="en-US" sz="2400" dirty="0" err="1">
                <a:solidFill>
                  <a:schemeClr val="bg1"/>
                </a:solidFill>
                <a:latin typeface="latoregular"/>
              </a:rPr>
              <a:t>Reena</a:t>
            </a:r>
            <a:r>
              <a:rPr lang="en-US" sz="2400" dirty="0">
                <a:solidFill>
                  <a:schemeClr val="bg1"/>
                </a:solidFill>
                <a:latin typeface="latoregular"/>
              </a:rPr>
              <a:t> Hutchinson. I am excited to take on seventh and eight grade math. I have been teaching at ACS for </a:t>
            </a:r>
            <a:r>
              <a:rPr lang="en-US" sz="2400" dirty="0" smtClean="0">
                <a:solidFill>
                  <a:schemeClr val="bg1"/>
                </a:solidFill>
                <a:latin typeface="latoregular"/>
              </a:rPr>
              <a:t>12 </a:t>
            </a:r>
            <a:r>
              <a:rPr lang="en-US" sz="2400" dirty="0">
                <a:solidFill>
                  <a:schemeClr val="bg1"/>
                </a:solidFill>
                <a:latin typeface="latoregular"/>
              </a:rPr>
              <a:t>years. I am so happy to be a part of the ACS team. Teaching found me a little later in life. I have a Bachelor of Science in Biology from the University of Nebraska (go Huskers!), and a degree in culinary arts. When my husband and I started a family, I was able to stay at home with my kids for a few years. When I reentered the work place, I pursued a Masters in Elementary Ed and found my way here.  I have been married to my sweet husband for </a:t>
            </a:r>
            <a:r>
              <a:rPr lang="en-US" sz="2400" dirty="0" smtClean="0">
                <a:solidFill>
                  <a:schemeClr val="bg1"/>
                </a:solidFill>
                <a:latin typeface="latoregular"/>
              </a:rPr>
              <a:t>32 </a:t>
            </a:r>
            <a:r>
              <a:rPr lang="en-US" sz="2400" dirty="0">
                <a:solidFill>
                  <a:schemeClr val="bg1"/>
                </a:solidFill>
                <a:latin typeface="latoregular"/>
              </a:rPr>
              <a:t>years, and we have 3 amazing adults. In my free time (what free time), I enjoy hiking, cooking, and gardening. I feel blessed to be a part of your children's education.</a:t>
            </a:r>
            <a:endParaRPr lang="en-US" sz="2400" dirty="0">
              <a:solidFill>
                <a:schemeClr val="bg1"/>
              </a:solidFill>
            </a:endParaRPr>
          </a:p>
        </p:txBody>
      </p:sp>
    </p:spTree>
    <p:extLst>
      <p:ext uri="{BB962C8B-B14F-4D97-AF65-F5344CB8AC3E}">
        <p14:creationId xmlns:p14="http://schemas.microsoft.com/office/powerpoint/2010/main" val="2903034443"/>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506128" y="658574"/>
            <a:ext cx="10448223" cy="3693319"/>
          </a:xfrm>
          <a:prstGeom prst="rect">
            <a:avLst/>
          </a:prstGeom>
          <a:noFill/>
          <a:ln>
            <a:solidFill>
              <a:schemeClr val="bg1"/>
            </a:solidFill>
          </a:ln>
        </p:spPr>
        <p:txBody>
          <a:bodyPr wrap="square" rtlCol="0">
            <a:spAutoFit/>
          </a:bodyPr>
          <a:lstStyle/>
          <a:p>
            <a:r>
              <a:rPr lang="en-US" sz="2400" dirty="0" smtClean="0">
                <a:solidFill>
                  <a:schemeClr val="bg1"/>
                </a:solidFill>
              </a:rPr>
              <a:t>For math class students will need:</a:t>
            </a:r>
          </a:p>
          <a:p>
            <a:endParaRPr lang="en-US" sz="2400" dirty="0" smtClean="0">
              <a:solidFill>
                <a:schemeClr val="bg1"/>
              </a:solidFill>
            </a:endParaRPr>
          </a:p>
          <a:p>
            <a:r>
              <a:rPr lang="en-US" sz="2400" dirty="0" smtClean="0">
                <a:solidFill>
                  <a:schemeClr val="bg1"/>
                </a:solidFill>
              </a:rPr>
              <a:t>2 - </a:t>
            </a:r>
            <a:r>
              <a:rPr lang="en-US" sz="2400" dirty="0">
                <a:solidFill>
                  <a:schemeClr val="bg1"/>
                </a:solidFill>
              </a:rPr>
              <a:t>80 Sheets 4x4 Graph Filler Paper </a:t>
            </a:r>
            <a:endParaRPr lang="en-US" sz="2400" dirty="0" smtClean="0">
              <a:solidFill>
                <a:schemeClr val="bg1"/>
              </a:solidFill>
            </a:endParaRPr>
          </a:p>
          <a:p>
            <a:r>
              <a:rPr lang="en-US" sz="2400" dirty="0" smtClean="0">
                <a:solidFill>
                  <a:schemeClr val="bg1"/>
                </a:solidFill>
              </a:rPr>
              <a:t>a metal </a:t>
            </a:r>
            <a:r>
              <a:rPr lang="en-US" sz="2400" dirty="0">
                <a:solidFill>
                  <a:schemeClr val="bg1"/>
                </a:solidFill>
              </a:rPr>
              <a:t>compass with a </a:t>
            </a:r>
            <a:r>
              <a:rPr lang="en-US" sz="2400" dirty="0" smtClean="0">
                <a:solidFill>
                  <a:schemeClr val="bg1"/>
                </a:solidFill>
              </a:rPr>
              <a:t>pencil</a:t>
            </a:r>
          </a:p>
          <a:p>
            <a:r>
              <a:rPr lang="en-US" sz="2400" dirty="0" smtClean="0">
                <a:solidFill>
                  <a:schemeClr val="bg1"/>
                </a:solidFill>
              </a:rPr>
              <a:t>6</a:t>
            </a:r>
            <a:r>
              <a:rPr lang="en-US" sz="2400" dirty="0">
                <a:solidFill>
                  <a:schemeClr val="bg1"/>
                </a:solidFill>
              </a:rPr>
              <a:t>" - 180 degree clear </a:t>
            </a:r>
            <a:r>
              <a:rPr lang="en-US" sz="2400" dirty="0" smtClean="0">
                <a:solidFill>
                  <a:schemeClr val="bg1"/>
                </a:solidFill>
              </a:rPr>
              <a:t>protractor</a:t>
            </a:r>
          </a:p>
          <a:p>
            <a:r>
              <a:rPr lang="en-US" sz="2400" dirty="0" smtClean="0">
                <a:solidFill>
                  <a:schemeClr val="bg1"/>
                </a:solidFill>
              </a:rPr>
              <a:t>Ruler</a:t>
            </a:r>
            <a:endParaRPr lang="en-US" sz="2400" dirty="0">
              <a:solidFill>
                <a:schemeClr val="bg1"/>
              </a:solidFill>
            </a:endParaRPr>
          </a:p>
          <a:p>
            <a:r>
              <a:rPr lang="en-US" sz="2400" dirty="0" smtClean="0">
                <a:solidFill>
                  <a:schemeClr val="bg1"/>
                </a:solidFill>
              </a:rPr>
              <a:t>3-subject </a:t>
            </a:r>
            <a:r>
              <a:rPr lang="en-US" sz="2400" dirty="0">
                <a:solidFill>
                  <a:schemeClr val="bg1"/>
                </a:solidFill>
              </a:rPr>
              <a:t>spiral notebooks with pockets </a:t>
            </a:r>
            <a:endParaRPr lang="en-US" sz="2400" dirty="0" smtClean="0">
              <a:solidFill>
                <a:schemeClr val="bg1"/>
              </a:solidFill>
            </a:endParaRPr>
          </a:p>
          <a:p>
            <a:endParaRPr lang="en-US" sz="2400" dirty="0">
              <a:solidFill>
                <a:schemeClr val="bg1"/>
              </a:solidFill>
            </a:endParaRPr>
          </a:p>
          <a:p>
            <a:r>
              <a:rPr lang="en-US" sz="2400" dirty="0" smtClean="0">
                <a:solidFill>
                  <a:schemeClr val="bg1"/>
                </a:solidFill>
              </a:rPr>
              <a:t>A full supplies list is located on the ACS website</a:t>
            </a:r>
          </a:p>
          <a:p>
            <a:endParaRPr lang="en-US"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36400" y="6502400"/>
            <a:ext cx="203200" cy="203200"/>
          </a:xfrm>
          <a:prstGeom prst="rect">
            <a:avLst/>
          </a:prstGeom>
        </p:spPr>
      </p:pic>
    </p:spTree>
    <p:extLst>
      <p:ext uri="{BB962C8B-B14F-4D97-AF65-F5344CB8AC3E}">
        <p14:creationId xmlns:p14="http://schemas.microsoft.com/office/powerpoint/2010/main" val="5627666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3689" y="0"/>
            <a:ext cx="12192000" cy="6858000"/>
          </a:xfrm>
        </p:spPr>
      </p:pic>
      <p:sp>
        <p:nvSpPr>
          <p:cNvPr id="7" name="TextBox 6"/>
          <p:cNvSpPr txBox="1"/>
          <p:nvPr/>
        </p:nvSpPr>
        <p:spPr>
          <a:xfrm>
            <a:off x="571500" y="457199"/>
            <a:ext cx="3381936" cy="1938992"/>
          </a:xfrm>
          <a:prstGeom prst="rect">
            <a:avLst/>
          </a:prstGeom>
          <a:noFill/>
          <a:ln>
            <a:solidFill>
              <a:schemeClr val="bg1"/>
            </a:solidFill>
          </a:ln>
        </p:spPr>
        <p:txBody>
          <a:bodyPr wrap="square" rtlCol="0">
            <a:spAutoFit/>
          </a:bodyPr>
          <a:lstStyle/>
          <a:p>
            <a:r>
              <a:rPr lang="en-US" sz="2400" dirty="0" smtClean="0">
                <a:solidFill>
                  <a:schemeClr val="bg1"/>
                </a:solidFill>
              </a:rPr>
              <a:t>Middle School Schedule:</a:t>
            </a:r>
          </a:p>
          <a:p>
            <a:r>
              <a:rPr lang="en-US" sz="2400" dirty="0" smtClean="0">
                <a:solidFill>
                  <a:schemeClr val="bg1"/>
                </a:solidFill>
              </a:rPr>
              <a:t>Students may come up at 7:30 a.m. Ready to go in their first period at 7:45 a.m.</a:t>
            </a:r>
            <a:endParaRPr lang="en-US" dirty="0"/>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36400" y="6502400"/>
            <a:ext cx="203200" cy="2032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232483611"/>
              </p:ext>
            </p:extLst>
          </p:nvPr>
        </p:nvGraphicFramePr>
        <p:xfrm>
          <a:off x="4395787" y="457199"/>
          <a:ext cx="5686424" cy="4766564"/>
        </p:xfrm>
        <a:graphic>
          <a:graphicData uri="http://schemas.openxmlformats.org/drawingml/2006/table">
            <a:tbl>
              <a:tblPr/>
              <a:tblGrid>
                <a:gridCol w="5588380">
                  <a:extLst>
                    <a:ext uri="{9D8B030D-6E8A-4147-A177-3AD203B41FA5}">
                      <a16:colId xmlns:a16="http://schemas.microsoft.com/office/drawing/2014/main" val="824543424"/>
                    </a:ext>
                  </a:extLst>
                </a:gridCol>
                <a:gridCol w="98044">
                  <a:extLst>
                    <a:ext uri="{9D8B030D-6E8A-4147-A177-3AD203B41FA5}">
                      <a16:colId xmlns:a16="http://schemas.microsoft.com/office/drawing/2014/main" val="861644941"/>
                    </a:ext>
                  </a:extLst>
                </a:gridCol>
              </a:tblGrid>
              <a:tr h="45005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bg1"/>
                          </a:solidFill>
                          <a:effectLst/>
                          <a:latin typeface="+mn-lt"/>
                          <a:ea typeface="+mn-ea"/>
                          <a:cs typeface="+mn-cs"/>
                        </a:rPr>
                        <a:t>Period 1		7:45 – 8:38 a.m.</a:t>
                      </a:r>
                      <a:br>
                        <a:rPr lang="en-US" sz="2800" kern="1200" dirty="0" smtClean="0">
                          <a:solidFill>
                            <a:schemeClr val="bg1"/>
                          </a:solidFill>
                          <a:effectLst/>
                          <a:latin typeface="+mn-lt"/>
                          <a:ea typeface="+mn-ea"/>
                          <a:cs typeface="+mn-cs"/>
                        </a:rPr>
                      </a:br>
                      <a:r>
                        <a:rPr lang="en-US" sz="2800" kern="1200" dirty="0" smtClean="0">
                          <a:solidFill>
                            <a:schemeClr val="bg1"/>
                          </a:solidFill>
                          <a:effectLst/>
                          <a:latin typeface="+mn-lt"/>
                          <a:ea typeface="+mn-ea"/>
                          <a:cs typeface="+mn-cs"/>
                        </a:rPr>
                        <a:t>Period 2		8:40 – 9:30 a.m.</a:t>
                      </a:r>
                      <a:br>
                        <a:rPr lang="en-US" sz="2800" kern="1200" dirty="0" smtClean="0">
                          <a:solidFill>
                            <a:schemeClr val="bg1"/>
                          </a:solidFill>
                          <a:effectLst/>
                          <a:latin typeface="+mn-lt"/>
                          <a:ea typeface="+mn-ea"/>
                          <a:cs typeface="+mn-cs"/>
                        </a:rPr>
                      </a:br>
                      <a:r>
                        <a:rPr lang="en-US" sz="2800" kern="1200" dirty="0" smtClean="0">
                          <a:solidFill>
                            <a:schemeClr val="bg1"/>
                          </a:solidFill>
                          <a:effectLst/>
                          <a:latin typeface="+mn-lt"/>
                          <a:ea typeface="+mn-ea"/>
                          <a:cs typeface="+mn-cs"/>
                        </a:rPr>
                        <a:t>Period 3		9:32 – 10:250a.m.</a:t>
                      </a:r>
                      <a:br>
                        <a:rPr lang="en-US" sz="2800" kern="1200" dirty="0" smtClean="0">
                          <a:solidFill>
                            <a:schemeClr val="bg1"/>
                          </a:solidFill>
                          <a:effectLst/>
                          <a:latin typeface="+mn-lt"/>
                          <a:ea typeface="+mn-ea"/>
                          <a:cs typeface="+mn-cs"/>
                        </a:rPr>
                      </a:br>
                      <a:r>
                        <a:rPr lang="en-US" sz="2800" kern="1200" dirty="0" smtClean="0">
                          <a:solidFill>
                            <a:schemeClr val="bg1"/>
                          </a:solidFill>
                          <a:effectLst/>
                          <a:latin typeface="+mn-lt"/>
                          <a:ea typeface="+mn-ea"/>
                          <a:cs typeface="+mn-cs"/>
                        </a:rPr>
                        <a:t>Period 4		10:27 – 11:20</a:t>
                      </a:r>
                      <a:r>
                        <a:rPr lang="en-US" sz="2800" kern="1200" baseline="0" dirty="0" smtClean="0">
                          <a:solidFill>
                            <a:schemeClr val="bg1"/>
                          </a:solidFill>
                          <a:effectLst/>
                          <a:latin typeface="+mn-lt"/>
                          <a:ea typeface="+mn-ea"/>
                          <a:cs typeface="+mn-cs"/>
                        </a:rPr>
                        <a:t> </a:t>
                      </a:r>
                      <a:r>
                        <a:rPr lang="en-US" sz="2800" kern="1200" dirty="0" smtClean="0">
                          <a:solidFill>
                            <a:schemeClr val="bg1"/>
                          </a:solidFill>
                          <a:effectLst/>
                          <a:latin typeface="+mn-lt"/>
                          <a:ea typeface="+mn-ea"/>
                          <a:cs typeface="+mn-cs"/>
                        </a:rPr>
                        <a:t>a.m.</a:t>
                      </a:r>
                      <a:br>
                        <a:rPr lang="en-US" sz="2800" kern="1200" dirty="0" smtClean="0">
                          <a:solidFill>
                            <a:schemeClr val="bg1"/>
                          </a:solidFill>
                          <a:effectLst/>
                          <a:latin typeface="+mn-lt"/>
                          <a:ea typeface="+mn-ea"/>
                          <a:cs typeface="+mn-cs"/>
                        </a:rPr>
                      </a:br>
                      <a:r>
                        <a:rPr lang="en-US" sz="2800" kern="1200" dirty="0" smtClean="0">
                          <a:solidFill>
                            <a:schemeClr val="bg1"/>
                          </a:solidFill>
                          <a:effectLst/>
                          <a:latin typeface="+mn-lt"/>
                          <a:ea typeface="+mn-ea"/>
                          <a:cs typeface="+mn-cs"/>
                        </a:rPr>
                        <a:t>Period 5		11:22 – 12:15 p.m.</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bg1"/>
                          </a:solidFill>
                          <a:effectLst/>
                          <a:latin typeface="+mn-lt"/>
                          <a:ea typeface="+mn-ea"/>
                          <a:cs typeface="+mn-cs"/>
                        </a:rPr>
                        <a:t>Handwashing          12:15-12:20</a:t>
                      </a:r>
                      <a:r>
                        <a:rPr lang="en-US" sz="2800" kern="1200" baseline="0" dirty="0" smtClean="0">
                          <a:solidFill>
                            <a:schemeClr val="bg1"/>
                          </a:solidFill>
                          <a:effectLst/>
                          <a:latin typeface="+mn-lt"/>
                          <a:ea typeface="+mn-ea"/>
                          <a:cs typeface="+mn-cs"/>
                        </a:rPr>
                        <a:t> p.m.</a:t>
                      </a:r>
                      <a:r>
                        <a:rPr lang="en-US" sz="2800" kern="1200" dirty="0" smtClean="0">
                          <a:solidFill>
                            <a:schemeClr val="bg1"/>
                          </a:solidFill>
                          <a:effectLst/>
                          <a:latin typeface="+mn-lt"/>
                          <a:ea typeface="+mn-ea"/>
                          <a:cs typeface="+mn-cs"/>
                        </a:rPr>
                        <a:t/>
                      </a:r>
                      <a:br>
                        <a:rPr lang="en-US" sz="2800" kern="1200" dirty="0" smtClean="0">
                          <a:solidFill>
                            <a:schemeClr val="bg1"/>
                          </a:solidFill>
                          <a:effectLst/>
                          <a:latin typeface="+mn-lt"/>
                          <a:ea typeface="+mn-ea"/>
                          <a:cs typeface="+mn-cs"/>
                        </a:rPr>
                      </a:br>
                      <a:r>
                        <a:rPr lang="en-US" sz="2800" kern="1200" dirty="0" smtClean="0">
                          <a:solidFill>
                            <a:schemeClr val="bg1"/>
                          </a:solidFill>
                          <a:effectLst/>
                          <a:latin typeface="+mn-lt"/>
                          <a:ea typeface="+mn-ea"/>
                          <a:cs typeface="+mn-cs"/>
                        </a:rPr>
                        <a:t>Lunch/recess</a:t>
                      </a:r>
                      <a:r>
                        <a:rPr lang="en-US" sz="2800" kern="1200" baseline="0" dirty="0" smtClean="0">
                          <a:solidFill>
                            <a:schemeClr val="bg1"/>
                          </a:solidFill>
                          <a:effectLst/>
                          <a:latin typeface="+mn-lt"/>
                          <a:ea typeface="+mn-ea"/>
                          <a:cs typeface="+mn-cs"/>
                        </a:rPr>
                        <a:t>          </a:t>
                      </a:r>
                      <a:r>
                        <a:rPr lang="en-US" sz="2800" kern="1200" dirty="0" smtClean="0">
                          <a:solidFill>
                            <a:schemeClr val="bg1"/>
                          </a:solidFill>
                          <a:effectLst/>
                          <a:latin typeface="+mn-lt"/>
                          <a:ea typeface="+mn-ea"/>
                          <a:cs typeface="+mn-cs"/>
                        </a:rPr>
                        <a:t>12:20 – 1:00 p.m.</a:t>
                      </a:r>
                      <a:br>
                        <a:rPr lang="en-US" sz="2800" kern="1200" dirty="0" smtClean="0">
                          <a:solidFill>
                            <a:schemeClr val="bg1"/>
                          </a:solidFill>
                          <a:effectLst/>
                          <a:latin typeface="+mn-lt"/>
                          <a:ea typeface="+mn-ea"/>
                          <a:cs typeface="+mn-cs"/>
                        </a:rPr>
                      </a:br>
                      <a:r>
                        <a:rPr lang="en-US" sz="2800" kern="1200" dirty="0" smtClean="0">
                          <a:solidFill>
                            <a:schemeClr val="bg1"/>
                          </a:solidFill>
                          <a:effectLst/>
                          <a:latin typeface="+mn-lt"/>
                          <a:ea typeface="+mn-ea"/>
                          <a:cs typeface="+mn-cs"/>
                        </a:rPr>
                        <a:t>Period 6		1:02 – 1:55 p.m.</a:t>
                      </a:r>
                      <a:br>
                        <a:rPr lang="en-US" sz="2800" kern="1200" dirty="0" smtClean="0">
                          <a:solidFill>
                            <a:schemeClr val="bg1"/>
                          </a:solidFill>
                          <a:effectLst/>
                          <a:latin typeface="+mn-lt"/>
                          <a:ea typeface="+mn-ea"/>
                          <a:cs typeface="+mn-cs"/>
                        </a:rPr>
                      </a:br>
                      <a:r>
                        <a:rPr lang="en-US" sz="2800" kern="1200" dirty="0" smtClean="0">
                          <a:solidFill>
                            <a:schemeClr val="bg1"/>
                          </a:solidFill>
                          <a:effectLst/>
                          <a:latin typeface="+mn-lt"/>
                          <a:ea typeface="+mn-ea"/>
                          <a:cs typeface="+mn-cs"/>
                        </a:rPr>
                        <a:t>Period 7		1:57 – 2:50 p.m.</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bg1"/>
                          </a:solidFill>
                          <a:effectLst/>
                          <a:latin typeface="+mn-lt"/>
                          <a:ea typeface="+mn-ea"/>
                          <a:cs typeface="+mn-cs"/>
                        </a:rPr>
                        <a:t>Advisement             2:52-3:15 p.m.                     </a:t>
                      </a:r>
                      <a:br>
                        <a:rPr lang="en-US" sz="2800" kern="1200" dirty="0" smtClean="0">
                          <a:solidFill>
                            <a:schemeClr val="bg1"/>
                          </a:solidFill>
                          <a:effectLst/>
                          <a:latin typeface="+mn-lt"/>
                          <a:ea typeface="+mn-ea"/>
                          <a:cs typeface="+mn-cs"/>
                        </a:rPr>
                      </a:br>
                      <a:r>
                        <a:rPr lang="en-US" sz="2800" kern="1200" dirty="0" smtClean="0">
                          <a:solidFill>
                            <a:schemeClr val="bg1"/>
                          </a:solidFill>
                          <a:effectLst/>
                          <a:latin typeface="+mn-lt"/>
                          <a:ea typeface="+mn-ea"/>
                          <a:cs typeface="+mn-cs"/>
                        </a:rPr>
                        <a:t>Carpool		3:15 – 3:35 p.m.</a:t>
                      </a:r>
                    </a:p>
                  </a:txBody>
                  <a:tcPr marL="36322" marR="36322" marT="36322" marB="36322">
                    <a:lnL w="12611" cap="flat" cmpd="sng" algn="ctr">
                      <a:solidFill>
                        <a:srgbClr val="000000"/>
                      </a:solidFill>
                      <a:prstDash val="solid"/>
                      <a:round/>
                      <a:headEnd type="none" w="med" len="med"/>
                      <a:tailEnd type="none" w="med" len="med"/>
                    </a:lnL>
                    <a:lnR w="12611" cap="flat" cmpd="sng" algn="ctr">
                      <a:solidFill>
                        <a:srgbClr val="000000"/>
                      </a:solidFill>
                      <a:prstDash val="solid"/>
                      <a:round/>
                      <a:headEnd type="none" w="med" len="med"/>
                      <a:tailEnd type="none" w="med" len="med"/>
                    </a:lnR>
                    <a:lnT w="12611" cap="flat" cmpd="sng" algn="ctr">
                      <a:solidFill>
                        <a:srgbClr val="000000"/>
                      </a:solidFill>
                      <a:prstDash val="solid"/>
                      <a:round/>
                      <a:headEnd type="none" w="med" len="med"/>
                      <a:tailEnd type="none" w="med" len="med"/>
                    </a:lnT>
                    <a:lnB w="12611" cap="flat" cmpd="sng" algn="ctr">
                      <a:solidFill>
                        <a:srgbClr val="000000"/>
                      </a:solidFill>
                      <a:prstDash val="solid"/>
                      <a:round/>
                      <a:headEnd type="none" w="med" len="med"/>
                      <a:tailEnd type="none" w="med" len="med"/>
                    </a:lnB>
                  </a:tcPr>
                </a:tc>
                <a:tc>
                  <a:txBody>
                    <a:bodyPr/>
                    <a:lstStyle/>
                    <a:p>
                      <a:endParaRPr lang="en-US" sz="2800" dirty="0"/>
                    </a:p>
                  </a:txBody>
                  <a:tcPr marL="36322" marR="36322" marT="36322" marB="36322">
                    <a:lnL w="12611" cap="flat" cmpd="sng" algn="ctr">
                      <a:solidFill>
                        <a:srgbClr val="000000"/>
                      </a:solidFill>
                      <a:prstDash val="solid"/>
                      <a:round/>
                      <a:headEnd type="none" w="med" len="med"/>
                      <a:tailEnd type="none" w="med" len="med"/>
                    </a:lnL>
                    <a:lnR w="12611" cap="flat" cmpd="sng" algn="ctr">
                      <a:solidFill>
                        <a:srgbClr val="000000"/>
                      </a:solidFill>
                      <a:prstDash val="solid"/>
                      <a:round/>
                      <a:headEnd type="none" w="med" len="med"/>
                      <a:tailEnd type="none" w="med" len="med"/>
                    </a:lnR>
                    <a:lnT w="12611" cap="flat" cmpd="sng" algn="ctr">
                      <a:solidFill>
                        <a:srgbClr val="000000"/>
                      </a:solidFill>
                      <a:prstDash val="solid"/>
                      <a:round/>
                      <a:headEnd type="none" w="med" len="med"/>
                      <a:tailEnd type="none" w="med" len="med"/>
                    </a:lnT>
                    <a:lnB w="1261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9636655"/>
                  </a:ext>
                </a:extLst>
              </a:tr>
            </a:tbl>
          </a:graphicData>
        </a:graphic>
      </p:graphicFrame>
      <p:sp>
        <p:nvSpPr>
          <p:cNvPr id="4" name="Rectangle 1"/>
          <p:cNvSpPr>
            <a:spLocks noChangeArrowheads="1"/>
          </p:cNvSpPr>
          <p:nvPr/>
        </p:nvSpPr>
        <p:spPr bwMode="auto">
          <a:xfrm>
            <a:off x="4395787" y="1592560"/>
            <a:ext cx="151942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41110193"/>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8859" y="379380"/>
            <a:ext cx="12192000" cy="6858000"/>
          </a:xfrm>
        </p:spPr>
      </p:pic>
      <p:sp>
        <p:nvSpPr>
          <p:cNvPr id="5" name="TextBox 4"/>
          <p:cNvSpPr txBox="1"/>
          <p:nvPr/>
        </p:nvSpPr>
        <p:spPr>
          <a:xfrm>
            <a:off x="838202" y="617392"/>
            <a:ext cx="4426130" cy="4524315"/>
          </a:xfrm>
          <a:prstGeom prst="rect">
            <a:avLst/>
          </a:prstGeom>
          <a:noFill/>
          <a:ln>
            <a:solidFill>
              <a:schemeClr val="bg1"/>
            </a:solidFill>
          </a:ln>
        </p:spPr>
        <p:txBody>
          <a:bodyPr wrap="square" rtlCol="0">
            <a:spAutoFit/>
          </a:bodyPr>
          <a:lstStyle/>
          <a:p>
            <a:r>
              <a:rPr lang="en-US" sz="2400" dirty="0" smtClean="0">
                <a:solidFill>
                  <a:schemeClr val="bg1"/>
                </a:solidFill>
              </a:rPr>
              <a:t>Math Class Schedule</a:t>
            </a:r>
          </a:p>
          <a:p>
            <a:endParaRPr lang="en-US" sz="2400" dirty="0">
              <a:solidFill>
                <a:schemeClr val="bg1"/>
              </a:solidFill>
            </a:endParaRPr>
          </a:p>
          <a:p>
            <a:r>
              <a:rPr lang="en-US" sz="2400" dirty="0" smtClean="0">
                <a:solidFill>
                  <a:schemeClr val="bg1"/>
                </a:solidFill>
              </a:rPr>
              <a:t>Period 1: Course 2</a:t>
            </a:r>
          </a:p>
          <a:p>
            <a:r>
              <a:rPr lang="en-US" sz="2400" dirty="0" smtClean="0">
                <a:solidFill>
                  <a:schemeClr val="bg1"/>
                </a:solidFill>
              </a:rPr>
              <a:t>Period 2: Electives</a:t>
            </a:r>
          </a:p>
          <a:p>
            <a:r>
              <a:rPr lang="en-US" sz="2400" dirty="0" smtClean="0">
                <a:solidFill>
                  <a:schemeClr val="bg1"/>
                </a:solidFill>
              </a:rPr>
              <a:t>Period 3: Course 2</a:t>
            </a:r>
          </a:p>
          <a:p>
            <a:r>
              <a:rPr lang="en-US" sz="2400" dirty="0" smtClean="0">
                <a:solidFill>
                  <a:schemeClr val="bg1"/>
                </a:solidFill>
              </a:rPr>
              <a:t>Period 4: Course 3</a:t>
            </a:r>
          </a:p>
          <a:p>
            <a:r>
              <a:rPr lang="en-US" sz="2400" dirty="0" smtClean="0">
                <a:solidFill>
                  <a:schemeClr val="bg1"/>
                </a:solidFill>
              </a:rPr>
              <a:t>Period 5: Course 3</a:t>
            </a:r>
          </a:p>
          <a:p>
            <a:r>
              <a:rPr lang="en-US" sz="2400" dirty="0" smtClean="0">
                <a:solidFill>
                  <a:schemeClr val="bg1"/>
                </a:solidFill>
              </a:rPr>
              <a:t>Lunch/Recess</a:t>
            </a:r>
          </a:p>
          <a:p>
            <a:r>
              <a:rPr lang="en-US" sz="2400" dirty="0" smtClean="0">
                <a:solidFill>
                  <a:schemeClr val="bg1"/>
                </a:solidFill>
              </a:rPr>
              <a:t>Period 6: Electives</a:t>
            </a:r>
          </a:p>
          <a:p>
            <a:r>
              <a:rPr lang="en-US" sz="2400" dirty="0" smtClean="0">
                <a:solidFill>
                  <a:schemeClr val="bg1"/>
                </a:solidFill>
              </a:rPr>
              <a:t>Period 7: Algebra 1</a:t>
            </a:r>
          </a:p>
          <a:p>
            <a:r>
              <a:rPr lang="en-US" sz="2400" dirty="0" smtClean="0">
                <a:solidFill>
                  <a:schemeClr val="bg1"/>
                </a:solidFill>
              </a:rPr>
              <a:t>Advisement</a:t>
            </a:r>
          </a:p>
          <a:p>
            <a:r>
              <a:rPr lang="en-US" sz="2400" dirty="0" smtClean="0">
                <a:solidFill>
                  <a:schemeClr val="bg1"/>
                </a:solidFill>
              </a:rPr>
              <a:t>Carpool</a:t>
            </a:r>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36400" y="6502400"/>
            <a:ext cx="203200" cy="203200"/>
          </a:xfrm>
          <a:prstGeom prst="rect">
            <a:avLst/>
          </a:prstGeom>
        </p:spPr>
      </p:pic>
    </p:spTree>
    <p:extLst>
      <p:ext uri="{BB962C8B-B14F-4D97-AF65-F5344CB8AC3E}">
        <p14:creationId xmlns:p14="http://schemas.microsoft.com/office/powerpoint/2010/main" val="1589778769"/>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26157"/>
            <a:ext cx="12192000" cy="6858000"/>
          </a:xfrm>
        </p:spPr>
      </p:pic>
      <p:sp>
        <p:nvSpPr>
          <p:cNvPr id="5" name="TextBox 4"/>
          <p:cNvSpPr txBox="1"/>
          <p:nvPr/>
        </p:nvSpPr>
        <p:spPr>
          <a:xfrm>
            <a:off x="871888" y="630455"/>
            <a:ext cx="10448223" cy="3693319"/>
          </a:xfrm>
          <a:prstGeom prst="rect">
            <a:avLst/>
          </a:prstGeom>
          <a:noFill/>
          <a:ln>
            <a:solidFill>
              <a:schemeClr val="bg1"/>
            </a:solidFill>
          </a:ln>
        </p:spPr>
        <p:txBody>
          <a:bodyPr wrap="square" rtlCol="0">
            <a:spAutoFit/>
          </a:bodyPr>
          <a:lstStyle/>
          <a:p>
            <a:r>
              <a:rPr lang="en-US" sz="3600" dirty="0" smtClean="0">
                <a:solidFill>
                  <a:schemeClr val="bg1"/>
                </a:solidFill>
              </a:rPr>
              <a:t>We will be using the Saxon math curriculum. </a:t>
            </a:r>
            <a:r>
              <a:rPr lang="en-US" sz="3600" dirty="0">
                <a:solidFill>
                  <a:schemeClr val="bg1"/>
                </a:solidFill>
              </a:rPr>
              <a:t>Saxon math, developed by John Saxon, is a teaching method for incremental learning of mathematics. It involves teaching a new mathematical concept every day and constantly reviewing old concepts</a:t>
            </a:r>
            <a:r>
              <a:rPr lang="en-US" sz="3600" dirty="0" smtClean="0">
                <a:solidFill>
                  <a:schemeClr val="bg1"/>
                </a:solidFill>
              </a:rPr>
              <a:t>. The Saxon math books are easily accessible online via the ACS website.</a:t>
            </a:r>
          </a:p>
          <a:p>
            <a:endParaRPr lang="en-US"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36400" y="6502400"/>
            <a:ext cx="203200" cy="203200"/>
          </a:xfrm>
          <a:prstGeom prst="rect">
            <a:avLst/>
          </a:prstGeom>
        </p:spPr>
      </p:pic>
    </p:spTree>
    <p:extLst>
      <p:ext uri="{BB962C8B-B14F-4D97-AF65-F5344CB8AC3E}">
        <p14:creationId xmlns:p14="http://schemas.microsoft.com/office/powerpoint/2010/main" val="745660970"/>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
        <p:nvSpPr>
          <p:cNvPr id="9" name="Title 4"/>
          <p:cNvSpPr txBox="1">
            <a:spLocks/>
          </p:cNvSpPr>
          <p:nvPr/>
        </p:nvSpPr>
        <p:spPr>
          <a:xfrm>
            <a:off x="368042" y="5216893"/>
            <a:ext cx="8534400" cy="1175229"/>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smtClean="0">
                <a:solidFill>
                  <a:sysClr val="window" lastClr="FFFFFF"/>
                </a:solidFill>
                <a:latin typeface="Century Gothic" panose="020B0502020202020204"/>
              </a:rPr>
              <a:t>Saxon Math</a:t>
            </a:r>
            <a:r>
              <a:rPr kumimoji="0" lang="en-US" sz="4400" b="1" i="0" u="none" strike="noStrike" kern="1200" cap="all" spc="0" normalizeH="0" baseline="0" noProof="0" dirty="0" smtClean="0">
                <a:ln w="3175" cmpd="sng">
                  <a:noFill/>
                </a:ln>
                <a:solidFill>
                  <a:sysClr val="window" lastClr="FFFFFF"/>
                </a:solidFill>
                <a:effectLst/>
                <a:uLnTx/>
                <a:uFillTx/>
                <a:latin typeface="Century Gothic" panose="020B0502020202020204"/>
                <a:ea typeface="+mj-ea"/>
                <a:cs typeface="+mj-cs"/>
              </a:rPr>
              <a:t> </a:t>
            </a:r>
            <a:endParaRPr kumimoji="0" lang="en-US" sz="4400" b="1" i="0" u="none" strike="noStrike" kern="1200" cap="all" spc="0" normalizeH="0" baseline="0" noProof="0" dirty="0">
              <a:ln w="3175" cmpd="sng">
                <a:noFill/>
              </a:ln>
              <a:solidFill>
                <a:sysClr val="window" lastClr="FFFFFF"/>
              </a:solidFill>
              <a:effectLst/>
              <a:uLnTx/>
              <a:uFillTx/>
              <a:latin typeface="Century Gothic" panose="020B0502020202020204"/>
              <a:ea typeface="+mj-ea"/>
              <a:cs typeface="+mj-cs"/>
            </a:endParaRPr>
          </a:p>
        </p:txBody>
      </p:sp>
      <p:sp>
        <p:nvSpPr>
          <p:cNvPr id="10" name="TextBox 9"/>
          <p:cNvSpPr txBox="1"/>
          <p:nvPr/>
        </p:nvSpPr>
        <p:spPr>
          <a:xfrm>
            <a:off x="871888" y="630455"/>
            <a:ext cx="10448223" cy="4801314"/>
          </a:xfrm>
          <a:prstGeom prst="rect">
            <a:avLst/>
          </a:prstGeom>
          <a:noFill/>
          <a:ln>
            <a:solidFill>
              <a:schemeClr val="bg1"/>
            </a:solidFill>
          </a:ln>
        </p:spPr>
        <p:txBody>
          <a:bodyPr wrap="square" rtlCol="0">
            <a:spAutoFit/>
          </a:bodyPr>
          <a:lstStyle/>
          <a:p>
            <a:r>
              <a:rPr lang="en-US" sz="2400" dirty="0" smtClean="0">
                <a:solidFill>
                  <a:schemeClr val="bg1"/>
                </a:solidFill>
              </a:rPr>
              <a:t>Students </a:t>
            </a:r>
            <a:r>
              <a:rPr lang="en-US" sz="2400" dirty="0">
                <a:solidFill>
                  <a:schemeClr val="bg1"/>
                </a:solidFill>
              </a:rPr>
              <a:t>will have a rigorous year in math. They will have daily homework and weekly assessments.</a:t>
            </a:r>
          </a:p>
          <a:p>
            <a:pPr lvl="1"/>
            <a:r>
              <a:rPr lang="en-US" sz="2400" dirty="0">
                <a:solidFill>
                  <a:schemeClr val="bg1"/>
                </a:solidFill>
              </a:rPr>
              <a:t>Cumulative Assessments </a:t>
            </a:r>
            <a:r>
              <a:rPr lang="en-US" sz="2400" dirty="0" smtClean="0">
                <a:solidFill>
                  <a:schemeClr val="bg1"/>
                </a:solidFill>
              </a:rPr>
              <a:t>70</a:t>
            </a:r>
            <a:r>
              <a:rPr lang="en-US" sz="2400" dirty="0">
                <a:solidFill>
                  <a:schemeClr val="bg1"/>
                </a:solidFill>
              </a:rPr>
              <a:t>%</a:t>
            </a:r>
          </a:p>
          <a:p>
            <a:pPr lvl="1"/>
            <a:r>
              <a:rPr lang="en-US" sz="2400" dirty="0">
                <a:solidFill>
                  <a:schemeClr val="bg1"/>
                </a:solidFill>
              </a:rPr>
              <a:t>Power Up Facts and Problem Solving </a:t>
            </a:r>
            <a:r>
              <a:rPr lang="en-US" sz="2400" dirty="0" smtClean="0">
                <a:solidFill>
                  <a:schemeClr val="bg1"/>
                </a:solidFill>
              </a:rPr>
              <a:t>15%</a:t>
            </a:r>
            <a:endParaRPr lang="en-US" sz="2400" dirty="0">
              <a:solidFill>
                <a:schemeClr val="bg1"/>
              </a:solidFill>
            </a:endParaRPr>
          </a:p>
          <a:p>
            <a:pPr lvl="1"/>
            <a:r>
              <a:rPr lang="en-US" sz="2400" dirty="0">
                <a:solidFill>
                  <a:schemeClr val="bg1"/>
                </a:solidFill>
              </a:rPr>
              <a:t>Homework </a:t>
            </a:r>
            <a:r>
              <a:rPr lang="en-US" sz="2400" dirty="0" smtClean="0">
                <a:solidFill>
                  <a:schemeClr val="bg1"/>
                </a:solidFill>
              </a:rPr>
              <a:t>15%, </a:t>
            </a:r>
            <a:r>
              <a:rPr lang="en-US" sz="2400" dirty="0">
                <a:solidFill>
                  <a:schemeClr val="bg1"/>
                </a:solidFill>
              </a:rPr>
              <a:t>yet so very important…</a:t>
            </a:r>
          </a:p>
          <a:p>
            <a:r>
              <a:rPr lang="en-US" sz="2400" dirty="0">
                <a:solidFill>
                  <a:schemeClr val="bg1"/>
                </a:solidFill>
              </a:rPr>
              <a:t>Link for Text Book</a:t>
            </a:r>
          </a:p>
          <a:p>
            <a:pPr lvl="1"/>
            <a:r>
              <a:rPr lang="en-US" sz="2400" dirty="0">
                <a:solidFill>
                  <a:schemeClr val="bg1"/>
                </a:solidFill>
              </a:rPr>
              <a:t>1. Go to www. academycharter.org</a:t>
            </a:r>
          </a:p>
          <a:p>
            <a:pPr lvl="1"/>
            <a:r>
              <a:rPr lang="en-US" sz="2400" dirty="0">
                <a:solidFill>
                  <a:schemeClr val="bg1"/>
                </a:solidFill>
              </a:rPr>
              <a:t>2. Click on Homework Pages under Students</a:t>
            </a:r>
          </a:p>
          <a:p>
            <a:pPr lvl="1"/>
            <a:r>
              <a:rPr lang="en-US" sz="2400" dirty="0">
                <a:solidFill>
                  <a:schemeClr val="bg1"/>
                </a:solidFill>
              </a:rPr>
              <a:t>3. Click on Saxon Math and CPO Science Books in the top right hand corner</a:t>
            </a:r>
          </a:p>
          <a:p>
            <a:pPr lvl="1"/>
            <a:r>
              <a:rPr lang="en-US" sz="2400" dirty="0">
                <a:solidFill>
                  <a:schemeClr val="bg1"/>
                </a:solidFill>
              </a:rPr>
              <a:t>4. Log on with:</a:t>
            </a:r>
          </a:p>
          <a:p>
            <a:pPr lvl="1"/>
            <a:r>
              <a:rPr lang="en-US" sz="2400" dirty="0">
                <a:solidFill>
                  <a:schemeClr val="bg1"/>
                </a:solidFill>
              </a:rPr>
              <a:t>        Password: </a:t>
            </a:r>
            <a:r>
              <a:rPr lang="en-US" sz="2400" dirty="0" err="1">
                <a:solidFill>
                  <a:schemeClr val="bg1"/>
                </a:solidFill>
              </a:rPr>
              <a:t>acsschool</a:t>
            </a:r>
            <a:endParaRPr lang="en-US" sz="2400" dirty="0">
              <a:solidFill>
                <a:schemeClr val="bg1"/>
              </a:solidFill>
            </a:endParaRPr>
          </a:p>
          <a:p>
            <a:pPr lvl="1"/>
            <a:r>
              <a:rPr lang="en-US" sz="2400" dirty="0">
                <a:solidFill>
                  <a:schemeClr val="bg1"/>
                </a:solidFill>
              </a:rPr>
              <a:t>5. Click </a:t>
            </a:r>
            <a:r>
              <a:rPr lang="en-US" sz="2400" b="1" u="sng" dirty="0">
                <a:solidFill>
                  <a:schemeClr val="bg1"/>
                </a:solidFill>
              </a:rPr>
              <a:t>your</a:t>
            </a:r>
            <a:r>
              <a:rPr lang="en-US" sz="2400" dirty="0">
                <a:solidFill>
                  <a:schemeClr val="bg1"/>
                </a:solidFill>
              </a:rPr>
              <a:t> Saxon Math textbook</a:t>
            </a:r>
          </a:p>
          <a:p>
            <a:endParaRPr lang="en-US" dirty="0"/>
          </a:p>
        </p:txBody>
      </p:sp>
      <p:pic>
        <p:nvPicPr>
          <p:cNvPr id="11" name="Audio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36400" y="6502400"/>
            <a:ext cx="203200" cy="203200"/>
          </a:xfrm>
          <a:prstGeom prst="rect">
            <a:avLst/>
          </a:prstGeom>
        </p:spPr>
      </p:pic>
    </p:spTree>
    <p:extLst>
      <p:ext uri="{BB962C8B-B14F-4D97-AF65-F5344CB8AC3E}">
        <p14:creationId xmlns:p14="http://schemas.microsoft.com/office/powerpoint/2010/main" val="757175489"/>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871888" y="630455"/>
            <a:ext cx="10448223" cy="4801314"/>
          </a:xfrm>
          <a:prstGeom prst="rect">
            <a:avLst/>
          </a:prstGeom>
          <a:noFill/>
          <a:ln>
            <a:solidFill>
              <a:schemeClr val="bg1"/>
            </a:solidFill>
          </a:ln>
        </p:spPr>
        <p:txBody>
          <a:bodyPr wrap="square" rtlCol="0">
            <a:spAutoFit/>
          </a:bodyPr>
          <a:lstStyle/>
          <a:p>
            <a:r>
              <a:rPr lang="en-US" sz="3600" dirty="0" smtClean="0">
                <a:solidFill>
                  <a:schemeClr val="bg1"/>
                </a:solidFill>
              </a:rPr>
              <a:t>Students </a:t>
            </a:r>
            <a:r>
              <a:rPr lang="en-US" sz="3600" dirty="0">
                <a:solidFill>
                  <a:schemeClr val="bg1"/>
                </a:solidFill>
              </a:rPr>
              <a:t>will have daily homework in math class. Each lesson usually has 30 problems that students will need to complete. It is mandatory to show work and processing to get credit on homework assignments. Students will be assessed every five lessons. </a:t>
            </a:r>
            <a:endParaRPr lang="en-US" sz="3600" dirty="0" smtClean="0">
              <a:solidFill>
                <a:schemeClr val="bg1"/>
              </a:solidFill>
            </a:endParaRPr>
          </a:p>
          <a:p>
            <a:endParaRPr lang="en-US" sz="3600" dirty="0">
              <a:solidFill>
                <a:schemeClr val="bg1"/>
              </a:solidFill>
            </a:endParaRPr>
          </a:p>
          <a:p>
            <a:r>
              <a:rPr lang="en-US" sz="3600" dirty="0" smtClean="0">
                <a:solidFill>
                  <a:schemeClr val="bg1"/>
                </a:solidFill>
              </a:rPr>
              <a:t>Students and Parents can find homework schedules on the ACS Homework calendars. </a:t>
            </a:r>
            <a:endParaRPr lang="en-US" sz="3600" dirty="0">
              <a:solidFill>
                <a:schemeClr val="bg1"/>
              </a:solidFill>
            </a:endParaRPr>
          </a:p>
          <a:p>
            <a:endParaRPr lang="en-US"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36400" y="6502400"/>
            <a:ext cx="203200" cy="203200"/>
          </a:xfrm>
          <a:prstGeom prst="rect">
            <a:avLst/>
          </a:prstGeom>
        </p:spPr>
      </p:pic>
    </p:spTree>
    <p:extLst>
      <p:ext uri="{BB962C8B-B14F-4D97-AF65-F5344CB8AC3E}">
        <p14:creationId xmlns:p14="http://schemas.microsoft.com/office/powerpoint/2010/main" val="4140939288"/>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2285</TotalTime>
  <Words>984</Words>
  <Application>Microsoft Office PowerPoint</Application>
  <PresentationFormat>Widescreen</PresentationFormat>
  <Paragraphs>90</Paragraphs>
  <Slides>24</Slides>
  <Notes>0</Notes>
  <HiddenSlides>8</HiddenSlides>
  <MMClips>24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Century Gothic</vt:lpstr>
      <vt:lpstr>latoregular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McMilon</dc:creator>
  <cp:lastModifiedBy>HP</cp:lastModifiedBy>
  <cp:revision>41</cp:revision>
  <dcterms:created xsi:type="dcterms:W3CDTF">2019-08-02T06:41:26Z</dcterms:created>
  <dcterms:modified xsi:type="dcterms:W3CDTF">2021-08-25T15:08:55Z</dcterms:modified>
</cp:coreProperties>
</file>